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8" r:id="rId3"/>
    <p:sldId id="290" r:id="rId4"/>
    <p:sldId id="291" r:id="rId5"/>
    <p:sldId id="292" r:id="rId6"/>
    <p:sldId id="293" r:id="rId7"/>
    <p:sldId id="295" r:id="rId8"/>
    <p:sldId id="296" r:id="rId9"/>
    <p:sldId id="297" r:id="rId10"/>
    <p:sldId id="298" r:id="rId11"/>
    <p:sldId id="299" r:id="rId12"/>
    <p:sldId id="300" r:id="rId13"/>
    <p:sldId id="30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049FE8-1A39-4F73-8791-C2D8B64BD269}" type="datetimeFigureOut">
              <a:rPr lang="en-US" smtClean="0"/>
              <a:pPr/>
              <a:t>15-Dec-18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A46BEE-5574-412B-B498-3788E435FB52}" type="slidenum">
              <a:rPr lang="en-US" smtClean="0"/>
              <a:pPr/>
              <a:t>‹#›</a:t>
            </a:fld>
            <a:endParaRPr lang="en-US"/>
          </a:p>
        </p:txBody>
      </p:sp>
    </p:spTree>
    <p:extLst>
      <p:ext uri="{BB962C8B-B14F-4D97-AF65-F5344CB8AC3E}">
        <p14:creationId xmlns="" xmlns:p14="http://schemas.microsoft.com/office/powerpoint/2010/main" val="390402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46BEE-5574-412B-B498-3788E435FB52}" type="slidenum">
              <a:rPr lang="en-US" smtClean="0"/>
              <a:pPr/>
              <a:t>1</a:t>
            </a:fld>
            <a:endParaRPr lang="en-US"/>
          </a:p>
        </p:txBody>
      </p:sp>
    </p:spTree>
    <p:extLst>
      <p:ext uri="{BB962C8B-B14F-4D97-AF65-F5344CB8AC3E}">
        <p14:creationId xmlns="" xmlns:p14="http://schemas.microsoft.com/office/powerpoint/2010/main" val="11419822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10</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11</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12</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13</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2</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3</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4</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5</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6</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7</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8</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9</a:t>
            </a:fld>
            <a:endParaRPr lang="en-US"/>
          </a:p>
        </p:txBody>
      </p:sp>
    </p:spTree>
    <p:extLst>
      <p:ext uri="{BB962C8B-B14F-4D97-AF65-F5344CB8AC3E}">
        <p14:creationId xmlns="" xmlns:p14="http://schemas.microsoft.com/office/powerpoint/2010/main" val="1895102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15-Dec-18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15-Dec-18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15-Dec-18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15-Dec-18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15-Dec-18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15-Dec-18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15-Dec-18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15-Dec-18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11835" y="82295"/>
            <a:ext cx="8720329" cy="6693409"/>
          </a:xfrm>
          <a:prstGeom prst="rect">
            <a:avLst/>
          </a:prstGeom>
        </p:spPr>
      </p:pic>
      <p:sp>
        <p:nvSpPr>
          <p:cNvPr id="1026" name="Text Box 2"/>
          <p:cNvSpPr txBox="1">
            <a:spLocks noChangeArrowheads="1"/>
          </p:cNvSpPr>
          <p:nvPr/>
        </p:nvSpPr>
        <p:spPr bwMode="auto">
          <a:xfrm>
            <a:off x="1447800" y="4377013"/>
            <a:ext cx="6037729" cy="632478"/>
          </a:xfrm>
          <a:prstGeom prst="rect">
            <a:avLst/>
          </a:prstGeom>
          <a:solidFill>
            <a:srgbClr val="FFFFFF"/>
          </a:solidFill>
          <a:ln w="9525">
            <a:solidFill>
              <a:srgbClr val="2E74B5"/>
            </a:solidFill>
            <a:prstDash val="dash"/>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bs-Latn-BA" sz="1100" dirty="0" smtClean="0"/>
              <a:t>This project has been funded with support from the European Commission. This publication reflects the views only of the author, and the Commission cannot be held responsible for any use which may be made of the information contained therein</a:t>
            </a:r>
            <a:r>
              <a:rPr lang="en-US" sz="1100" dirty="0"/>
              <a:t>.</a:t>
            </a:r>
            <a:endParaRPr lang="en-US" sz="1100" dirty="0" smtClean="0"/>
          </a:p>
        </p:txBody>
      </p:sp>
      <p:sp>
        <p:nvSpPr>
          <p:cNvPr id="7" name="Subtitle 2"/>
          <p:cNvSpPr>
            <a:spLocks noGrp="1"/>
          </p:cNvSpPr>
          <p:nvPr>
            <p:ph type="subTitle" idx="1"/>
          </p:nvPr>
        </p:nvSpPr>
        <p:spPr>
          <a:xfrm>
            <a:off x="1237129" y="1709738"/>
            <a:ext cx="6400800" cy="1143000"/>
          </a:xfrm>
        </p:spPr>
        <p:txBody>
          <a:bodyPr/>
          <a:lstStyle/>
          <a:p>
            <a:r>
              <a:rPr lang="sr-Latn-BA"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Overview of the first project year</a:t>
            </a:r>
            <a:endParaRPr lang="bs-Latn-BA"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sp>
        <p:nvSpPr>
          <p:cNvPr id="8" name="Title 1"/>
          <p:cNvSpPr txBox="1">
            <a:spLocks/>
          </p:cNvSpPr>
          <p:nvPr/>
        </p:nvSpPr>
        <p:spPr>
          <a:xfrm>
            <a:off x="551329" y="2788729"/>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chemeClr val="accent1">
                    <a:lumMod val="75000"/>
                  </a:schemeClr>
                </a:solidFill>
                <a:latin typeface="Calibri Light" pitchFamily="34" charset="0"/>
                <a:cs typeface="Calibri Light" pitchFamily="34" charset="0"/>
              </a:rPr>
              <a:t>Milan Gocić</a:t>
            </a:r>
          </a:p>
          <a:p>
            <a:r>
              <a:rPr lang="sr-Latn-BA" sz="1800" dirty="0" smtClean="0">
                <a:solidFill>
                  <a:schemeClr val="accent1">
                    <a:lumMod val="75000"/>
                  </a:schemeClr>
                </a:solidFill>
                <a:latin typeface="Calibri Light" pitchFamily="34" charset="0"/>
                <a:cs typeface="Calibri Light" pitchFamily="34" charset="0"/>
              </a:rPr>
              <a:t>University of Niš</a:t>
            </a:r>
            <a:endParaRPr lang="bs-Latn-BA" sz="1800" dirty="0">
              <a:solidFill>
                <a:schemeClr val="accent1">
                  <a:lumMod val="75000"/>
                </a:schemeClr>
              </a:solidFill>
              <a:latin typeface="Calibri Light" pitchFamily="34" charset="0"/>
              <a:cs typeface="Calibri Light" pitchFamily="34" charset="0"/>
            </a:endParaRPr>
          </a:p>
        </p:txBody>
      </p:sp>
      <p:sp>
        <p:nvSpPr>
          <p:cNvPr id="9" name="Title 1"/>
          <p:cNvSpPr txBox="1">
            <a:spLocks/>
          </p:cNvSpPr>
          <p:nvPr/>
        </p:nvSpPr>
        <p:spPr>
          <a:xfrm>
            <a:off x="551329" y="3700178"/>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chemeClr val="accent1">
                    <a:lumMod val="75000"/>
                  </a:schemeClr>
                </a:solidFill>
                <a:latin typeface="Calibri Light" pitchFamily="34" charset="0"/>
                <a:cs typeface="Calibri Light" pitchFamily="34" charset="0"/>
              </a:rPr>
              <a:t>Kick-off meeting/ 21 December 2018</a:t>
            </a:r>
            <a:endParaRPr lang="bs-Latn-BA" sz="1800" dirty="0">
              <a:solidFill>
                <a:schemeClr val="accent1">
                  <a:lumMod val="75000"/>
                </a:schemeClr>
              </a:solidFill>
              <a:latin typeface="Calibri Light" pitchFamily="34" charset="0"/>
              <a:cs typeface="Calibri Light"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WP6 </a:t>
            </a:r>
            <a:r>
              <a:rPr lang="sr-Latn-RS" sz="4000" dirty="0" smtClean="0">
                <a:solidFill>
                  <a:schemeClr val="tx2">
                    <a:lumMod val="60000"/>
                    <a:lumOff val="40000"/>
                  </a:schemeClr>
                </a:solidFill>
              </a:rPr>
              <a:t>– to do </a:t>
            </a:r>
            <a:r>
              <a:rPr lang="sr-Latn-RS" sz="4000" dirty="0" smtClean="0">
                <a:solidFill>
                  <a:schemeClr val="tx2">
                    <a:lumMod val="60000"/>
                    <a:lumOff val="40000"/>
                  </a:schemeClr>
                </a:solidFill>
              </a:rPr>
              <a:t>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Dissemination and </a:t>
            </a:r>
            <a:r>
              <a:rPr lang="en-GB" sz="2800" dirty="0" smtClean="0">
                <a:solidFill>
                  <a:schemeClr val="tx2">
                    <a:lumMod val="60000"/>
                    <a:lumOff val="40000"/>
                  </a:schemeClr>
                </a:solidFill>
                <a:latin typeface="Calibri Light" pitchFamily="34" charset="0"/>
                <a:cs typeface="Calibri Light" pitchFamily="34" charset="0"/>
              </a:rPr>
              <a:t>exploitation</a:t>
            </a:r>
            <a:endParaRPr lang="en-US" sz="2800" dirty="0">
              <a:solidFill>
                <a:schemeClr val="tx2">
                  <a:lumMod val="60000"/>
                  <a:lumOff val="40000"/>
                </a:schemeClr>
              </a:solidFill>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533400" y="2301241"/>
          <a:ext cx="7994316" cy="3093719"/>
        </p:xfrm>
        <a:graphic>
          <a:graphicData uri="http://schemas.openxmlformats.org/drawingml/2006/table">
            <a:tbl>
              <a:tblPr firstRow="1" bandRow="1">
                <a:tableStyleId>{5C22544A-7EE6-4342-B048-85BDC9FD1C3A}</a:tableStyleId>
              </a:tblPr>
              <a:tblGrid>
                <a:gridCol w="6585976"/>
                <a:gridCol w="1408340"/>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6.1</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Creation of the Dissemination &amp; Exploitation Plan </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Dissemination and exploitation plan created</a:t>
                      </a:r>
                      <a:r>
                        <a:rPr lang="sr-Latn-RS" sz="1600" kern="120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 </a:t>
                      </a:r>
                      <a:r>
                        <a:rPr lang="en-GB" sz="1600" baseline="0" noProof="0" dirty="0" smtClean="0">
                          <a:solidFill>
                            <a:srgbClr val="0070C0"/>
                          </a:solidFill>
                          <a:latin typeface="Calibri Light" pitchFamily="34" charset="0"/>
                          <a:cs typeface="Calibri Light" pitchFamily="34" charset="0"/>
                        </a:rPr>
                        <a:t>in </a:t>
                      </a:r>
                      <a:r>
                        <a:rPr lang="en-GB" sz="1600" baseline="0" noProof="0" dirty="0" smtClean="0">
                          <a:solidFill>
                            <a:srgbClr val="0070C0"/>
                          </a:solidFill>
                          <a:latin typeface="Calibri Light" pitchFamily="34" charset="0"/>
                          <a:cs typeface="Calibri Light" pitchFamily="34" charset="0"/>
                        </a:rPr>
                        <a:t>consultation with </a:t>
                      </a:r>
                      <a:r>
                        <a:rPr lang="sr-Latn-RS" sz="1600" baseline="0" noProof="0" dirty="0" smtClean="0">
                          <a:solidFill>
                            <a:srgbClr val="0070C0"/>
                          </a:solidFill>
                          <a:latin typeface="Calibri Light" pitchFamily="34" charset="0"/>
                          <a:cs typeface="Calibri Light" pitchFamily="34" charset="0"/>
                        </a:rPr>
                        <a:t>contact persons from all institutionsteam </a:t>
                      </a:r>
                      <a:endParaRPr lang="sr-Latn-RS" sz="1600" baseline="0" noProof="0" dirty="0" smtClean="0">
                        <a:solidFill>
                          <a:srgbClr val="0070C0"/>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04</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6.2</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Development of project website and promotional materials</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Promotion material created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baseline="0" noProof="0" dirty="0" smtClean="0">
                          <a:solidFill>
                            <a:srgbClr val="0070C0"/>
                          </a:solidFill>
                          <a:latin typeface="Calibri Light" pitchFamily="34" charset="0"/>
                          <a:cs typeface="Calibri Light" pitchFamily="34" charset="0"/>
                        </a:rPr>
                        <a:t>UNI </a:t>
                      </a:r>
                      <a:r>
                        <a:rPr lang="en-GB" sz="1600" baseline="0" noProof="0" dirty="0" smtClean="0">
                          <a:solidFill>
                            <a:srgbClr val="0070C0"/>
                          </a:solidFill>
                          <a:latin typeface="Calibri Light" pitchFamily="34" charset="0"/>
                          <a:cs typeface="Calibri Light" pitchFamily="34" charset="0"/>
                        </a:rPr>
                        <a:t>in </a:t>
                      </a:r>
                      <a:r>
                        <a:rPr lang="en-GB" sz="1600" baseline="0" noProof="0" dirty="0" smtClean="0">
                          <a:solidFill>
                            <a:srgbClr val="0070C0"/>
                          </a:solidFill>
                          <a:latin typeface="Calibri Light" pitchFamily="34" charset="0"/>
                          <a:cs typeface="Calibri Light" pitchFamily="34" charset="0"/>
                        </a:rPr>
                        <a:t>consultation </a:t>
                      </a:r>
                      <a:r>
                        <a:rPr lang="en-GB" sz="1600" baseline="0" noProof="0" dirty="0" smtClean="0">
                          <a:solidFill>
                            <a:srgbClr val="0070C0"/>
                          </a:solidFill>
                          <a:latin typeface="Calibri Light" pitchFamily="34" charset="0"/>
                          <a:cs typeface="Calibri Light" pitchFamily="34" charset="0"/>
                        </a:rPr>
                        <a:t>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lt1"/>
                          </a:solidFill>
                          <a:latin typeface="Calibri Light" pitchFamily="34" charset="0"/>
                          <a:ea typeface="+mn-ea"/>
                          <a:cs typeface="Calibri Light" pitchFamily="34" charset="0"/>
                        </a:rPr>
                        <a:t>6.3 </a:t>
                      </a:r>
                      <a:r>
                        <a:rPr lang="en-GB" sz="1800" b="1" kern="1200" dirty="0" smtClean="0">
                          <a:solidFill>
                            <a:schemeClr val="lt1"/>
                          </a:solidFill>
                          <a:latin typeface="Calibri Light" pitchFamily="34" charset="0"/>
                          <a:ea typeface="+mn-ea"/>
                          <a:cs typeface="Calibri Light" pitchFamily="34" charset="0"/>
                        </a:rPr>
                        <a:t>Info days for student enrolment</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Info days organized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t>
                      </a:r>
                      <a:r>
                        <a:rPr lang="sr-Latn-RS" sz="1600" baseline="0" noProof="0" dirty="0" smtClean="0">
                          <a:solidFill>
                            <a:srgbClr val="0070C0"/>
                          </a:solidFill>
                          <a:latin typeface="Calibri Light" pitchFamily="34" charset="0"/>
                          <a:cs typeface="Calibri Light" pitchFamily="34" charset="0"/>
                        </a:rPr>
                        <a:t>WB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10</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WP6 </a:t>
            </a:r>
            <a:r>
              <a:rPr lang="sr-Latn-RS" sz="4000" dirty="0" smtClean="0">
                <a:solidFill>
                  <a:schemeClr val="tx2">
                    <a:lumMod val="60000"/>
                    <a:lumOff val="40000"/>
                  </a:schemeClr>
                </a:solidFill>
              </a:rPr>
              <a:t>– to do </a:t>
            </a:r>
            <a:r>
              <a:rPr lang="sr-Latn-RS" sz="4000" dirty="0" smtClean="0">
                <a:solidFill>
                  <a:schemeClr val="tx2">
                    <a:lumMod val="60000"/>
                    <a:lumOff val="40000"/>
                  </a:schemeClr>
                </a:solidFill>
              </a:rPr>
              <a:t>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Dissemination and </a:t>
            </a:r>
            <a:r>
              <a:rPr lang="en-GB" sz="2800" dirty="0" smtClean="0">
                <a:solidFill>
                  <a:schemeClr val="tx2">
                    <a:lumMod val="60000"/>
                    <a:lumOff val="40000"/>
                  </a:schemeClr>
                </a:solidFill>
                <a:latin typeface="Calibri Light" pitchFamily="34" charset="0"/>
                <a:cs typeface="Calibri Light" pitchFamily="34" charset="0"/>
              </a:rPr>
              <a:t>exploitation</a:t>
            </a:r>
            <a:endParaRPr lang="en-US" sz="2800" dirty="0">
              <a:solidFill>
                <a:schemeClr val="tx2">
                  <a:lumMod val="60000"/>
                  <a:lumOff val="40000"/>
                </a:schemeClr>
              </a:solidFill>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533400" y="2301241"/>
          <a:ext cx="7994316" cy="3093719"/>
        </p:xfrm>
        <a:graphic>
          <a:graphicData uri="http://schemas.openxmlformats.org/drawingml/2006/table">
            <a:tbl>
              <a:tblPr firstRow="1" bandRow="1">
                <a:tableStyleId>{5C22544A-7EE6-4342-B048-85BDC9FD1C3A}</a:tableStyleId>
              </a:tblPr>
              <a:tblGrid>
                <a:gridCol w="6585976"/>
                <a:gridCol w="1408340"/>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6.4</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Roundtables with non-academic sector</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Roundtables organized</a:t>
                      </a:r>
                      <a:r>
                        <a:rPr lang="sr-Latn-RS" sz="1600" kern="120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 </a:t>
                      </a:r>
                      <a:r>
                        <a:rPr lang="en-GB" sz="1600" baseline="0" noProof="0" dirty="0" smtClean="0">
                          <a:solidFill>
                            <a:srgbClr val="0070C0"/>
                          </a:solidFill>
                          <a:latin typeface="Calibri Light" pitchFamily="34" charset="0"/>
                          <a:cs typeface="Calibri Light" pitchFamily="34" charset="0"/>
                        </a:rPr>
                        <a:t>in </a:t>
                      </a:r>
                      <a:r>
                        <a:rPr lang="en-GB" sz="1600" baseline="0" noProof="0" dirty="0" smtClean="0">
                          <a:solidFill>
                            <a:srgbClr val="0070C0"/>
                          </a:solidFill>
                          <a:latin typeface="Calibri Light" pitchFamily="34" charset="0"/>
                          <a:cs typeface="Calibri Light" pitchFamily="34" charset="0"/>
                        </a:rPr>
                        <a:t>consultation with </a:t>
                      </a:r>
                      <a:r>
                        <a:rPr lang="sr-Latn-RS" sz="1600" baseline="0" noProof="0" dirty="0" smtClean="0">
                          <a:solidFill>
                            <a:srgbClr val="0070C0"/>
                          </a:solidFill>
                          <a:latin typeface="Calibri Light" pitchFamily="34" charset="0"/>
                          <a:cs typeface="Calibri Light" pitchFamily="34" charset="0"/>
                        </a:rPr>
                        <a:t>contact persons from WB institutionsteam </a:t>
                      </a:r>
                      <a:endParaRPr lang="sr-Latn-RS" sz="1600" baseline="0" noProof="0" dirty="0" smtClean="0">
                        <a:solidFill>
                          <a:srgbClr val="0070C0"/>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lt1"/>
                          </a:solidFill>
                          <a:latin typeface="Calibri Light" pitchFamily="34" charset="0"/>
                          <a:ea typeface="+mn-ea"/>
                          <a:cs typeface="Calibri Light" pitchFamily="34" charset="0"/>
                        </a:rPr>
                        <a:t>6.5</a:t>
                      </a:r>
                      <a:r>
                        <a:rPr lang="en-GB" sz="1800" b="1" kern="1200" dirty="0" smtClean="0">
                          <a:solidFill>
                            <a:schemeClr val="lt1"/>
                          </a:solidFill>
                          <a:latin typeface="Calibri Light" pitchFamily="34" charset="0"/>
                          <a:ea typeface="+mn-ea"/>
                          <a:cs typeface="Calibri Light" pitchFamily="34" charset="0"/>
                        </a:rPr>
                        <a:t> Winter/summer schools </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Winter/summer schools </a:t>
                      </a:r>
                      <a:r>
                        <a:rPr lang="en-GB" sz="1600" kern="1200" dirty="0" err="1" smtClean="0">
                          <a:solidFill>
                            <a:schemeClr val="tx1"/>
                          </a:solidFill>
                          <a:latin typeface="Calibri Light" pitchFamily="34" charset="0"/>
                          <a:ea typeface="+mn-ea"/>
                          <a:cs typeface="Calibri Light" pitchFamily="34" charset="0"/>
                        </a:rPr>
                        <a:t>organi</a:t>
                      </a:r>
                      <a:r>
                        <a:rPr lang="sr-Latn-RS" sz="1600" kern="1200" dirty="0" smtClean="0">
                          <a:solidFill>
                            <a:schemeClr val="tx1"/>
                          </a:solidFill>
                          <a:latin typeface="Calibri Light" pitchFamily="34" charset="0"/>
                          <a:ea typeface="+mn-ea"/>
                          <a:cs typeface="Calibri Light" pitchFamily="34" charset="0"/>
                        </a:rPr>
                        <a:t>z</a:t>
                      </a:r>
                      <a:r>
                        <a:rPr lang="en-GB" sz="1600" kern="1200" dirty="0" err="1" smtClean="0">
                          <a:solidFill>
                            <a:schemeClr val="tx1"/>
                          </a:solidFill>
                          <a:latin typeface="Calibri Light" pitchFamily="34" charset="0"/>
                          <a:ea typeface="+mn-ea"/>
                          <a:cs typeface="Calibri Light" pitchFamily="34" charset="0"/>
                        </a:rPr>
                        <a:t>ed</a:t>
                      </a:r>
                      <a:r>
                        <a:rPr lang="en-GB" sz="1600" kern="1200" dirty="0" smtClean="0">
                          <a:solidFill>
                            <a:schemeClr val="tx1"/>
                          </a:solidFill>
                          <a:latin typeface="Calibri Light" pitchFamily="34" charset="0"/>
                          <a:ea typeface="+mn-ea"/>
                          <a:cs typeface="Calibri Light" pitchFamily="34" charset="0"/>
                        </a:rPr>
                        <a:t>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baseline="0" noProof="0" dirty="0" smtClean="0">
                          <a:solidFill>
                            <a:srgbClr val="0070C0"/>
                          </a:solidFill>
                          <a:latin typeface="Calibri Light" pitchFamily="34" charset="0"/>
                          <a:cs typeface="Calibri Light" pitchFamily="34" charset="0"/>
                        </a:rPr>
                        <a:t>UNI </a:t>
                      </a:r>
                      <a:r>
                        <a:rPr lang="en-GB" sz="1600" baseline="0" noProof="0" dirty="0" smtClean="0">
                          <a:solidFill>
                            <a:srgbClr val="0070C0"/>
                          </a:solidFill>
                          <a:latin typeface="Calibri Light" pitchFamily="34" charset="0"/>
                          <a:cs typeface="Calibri Light" pitchFamily="34" charset="0"/>
                        </a:rPr>
                        <a:t>in </a:t>
                      </a:r>
                      <a:r>
                        <a:rPr lang="en-GB" sz="1600" baseline="0" noProof="0" dirty="0" smtClean="0">
                          <a:solidFill>
                            <a:srgbClr val="0070C0"/>
                          </a:solidFill>
                          <a:latin typeface="Calibri Light" pitchFamily="34" charset="0"/>
                          <a:cs typeface="Calibri Light" pitchFamily="34" charset="0"/>
                        </a:rPr>
                        <a:t>consultation </a:t>
                      </a:r>
                      <a:r>
                        <a:rPr lang="en-GB" sz="1600" baseline="0" noProof="0" dirty="0" smtClean="0">
                          <a:solidFill>
                            <a:srgbClr val="0070C0"/>
                          </a:solidFill>
                          <a:latin typeface="Calibri Light" pitchFamily="34" charset="0"/>
                          <a:cs typeface="Calibri Light" pitchFamily="34" charset="0"/>
                        </a:rPr>
                        <a:t>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09</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lt1"/>
                          </a:solidFill>
                          <a:latin typeface="Calibri Light" pitchFamily="34" charset="0"/>
                          <a:ea typeface="+mn-ea"/>
                          <a:cs typeface="Calibri Light" pitchFamily="34" charset="0"/>
                        </a:rPr>
                        <a:t>6.6 </a:t>
                      </a:r>
                      <a:r>
                        <a:rPr lang="en-GB" sz="1800" b="1" kern="1200" dirty="0" smtClean="0">
                          <a:solidFill>
                            <a:schemeClr val="lt1"/>
                          </a:solidFill>
                          <a:latin typeface="Calibri Light" pitchFamily="34" charset="0"/>
                          <a:ea typeface="+mn-ea"/>
                          <a:cs typeface="Calibri Light" pitchFamily="34" charset="0"/>
                        </a:rPr>
                        <a:t>Symposium for promoting WRM in WB</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Report on organized symposium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t>
                      </a:r>
                      <a:r>
                        <a:rPr lang="sr-Latn-RS" sz="1600" baseline="0" noProof="0" dirty="0" smtClean="0">
                          <a:solidFill>
                            <a:srgbClr val="0070C0"/>
                          </a:solidFill>
                          <a:latin typeface="Calibri Light" pitchFamily="34" charset="0"/>
                          <a:cs typeface="Calibri Light" pitchFamily="34" charset="0"/>
                        </a:rPr>
                        <a:t>all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08</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 xmlns:p14="http://schemas.microsoft.com/office/powerpoint/2010/main" val="4192900708"/>
              </p:ext>
            </p:extLst>
          </p:nvPr>
        </p:nvGraphicFramePr>
        <p:xfrm>
          <a:off x="381000" y="1905000"/>
          <a:ext cx="8382000" cy="4191000"/>
        </p:xfrm>
        <a:graphic>
          <a:graphicData uri="http://schemas.openxmlformats.org/drawingml/2006/table">
            <a:tbl>
              <a:tblPr firstRow="1" bandRow="1">
                <a:tableStyleId>{5C22544A-7EE6-4342-B048-85BDC9FD1C3A}</a:tableStyleId>
              </a:tblPr>
              <a:tblGrid>
                <a:gridCol w="6905363"/>
                <a:gridCol w="1476637"/>
              </a:tblGrid>
              <a:tr h="424062">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7.1</a:t>
                      </a:r>
                      <a:r>
                        <a:rPr lang="en-GB" sz="1800" b="1" dirty="0" smtClean="0">
                          <a:latin typeface="Calibri Light" pitchFamily="34" charset="0"/>
                          <a:cs typeface="Calibri Light" pitchFamily="34" charset="0"/>
                        </a:rPr>
                        <a:t> Kick-off meeting </a:t>
                      </a:r>
                      <a:endParaRPr lang="en-US" dirty="0" smtClean="0">
                        <a:solidFill>
                          <a:srgbClr val="0070C0"/>
                        </a:solidFill>
                        <a:latin typeface="Calibri Light" pitchFamily="34" charset="0"/>
                        <a:cs typeface="Calibri Light" pitchFamily="34" charset="0"/>
                      </a:endParaRPr>
                    </a:p>
                  </a:txBody>
                  <a:tcPr/>
                </a:tc>
                <a:tc hMerge="1">
                  <a:txBody>
                    <a:bodyPr/>
                    <a:lstStyle/>
                    <a:p>
                      <a:endParaRPr lang="en-US" dirty="0"/>
                    </a:p>
                  </a:txBody>
                  <a:tcPr/>
                </a:tc>
              </a:tr>
              <a:tr h="6088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noProof="0" dirty="0" smtClean="0">
                          <a:solidFill>
                            <a:schemeClr val="tx1"/>
                          </a:solidFill>
                          <a:latin typeface="Calibri Light" pitchFamily="34" charset="0"/>
                          <a:cs typeface="Calibri Light" pitchFamily="34" charset="0"/>
                        </a:rPr>
                        <a:t>Minutes of the meeting</a:t>
                      </a:r>
                      <a:r>
                        <a:rPr lang="sr-Latn-RS" sz="1600" noProof="0" dirty="0" smtClean="0">
                          <a:solidFill>
                            <a:schemeClr val="tx1"/>
                          </a:solidFill>
                          <a:latin typeface="Calibri Light" pitchFamily="34" charset="0"/>
                          <a:cs typeface="Calibri Light" pitchFamily="34" charset="0"/>
                        </a:rPr>
                        <a:t> –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02</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endParaRPr lang="en-US" sz="1600" u="none" dirty="0" smtClean="0">
                        <a:solidFill>
                          <a:schemeClr val="tx1"/>
                        </a:solidFill>
                        <a:latin typeface="Calibri Light" pitchFamily="34" charset="0"/>
                        <a:cs typeface="Calibri Light" pitchFamily="34" charset="0"/>
                      </a:endParaRPr>
                    </a:p>
                  </a:txBody>
                  <a:tcPr/>
                </a:tc>
              </a:tr>
              <a:tr h="50887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7.2</a:t>
                      </a:r>
                      <a:r>
                        <a:rPr lang="en-GB" sz="1800" b="1" dirty="0" smtClean="0">
                          <a:solidFill>
                            <a:schemeClr val="bg1"/>
                          </a:solidFill>
                          <a:latin typeface="Calibri Light" pitchFamily="34" charset="0"/>
                          <a:cs typeface="Calibri Light" pitchFamily="34" charset="0"/>
                        </a:rPr>
                        <a:t> </a:t>
                      </a:r>
                      <a:r>
                        <a:rPr lang="sr-Latn-RS" sz="1800" b="1" dirty="0" smtClean="0">
                          <a:solidFill>
                            <a:schemeClr val="bg1"/>
                          </a:solidFill>
                          <a:latin typeface="Calibri Light" pitchFamily="34" charset="0"/>
                          <a:cs typeface="Calibri Light" pitchFamily="34" charset="0"/>
                        </a:rPr>
                        <a:t>Brussels kick-off meeting</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3806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Calibri Light" pitchFamily="34" charset="0"/>
                          <a:cs typeface="Calibri Light" pitchFamily="34" charset="0"/>
                        </a:rPr>
                        <a:t>Minutes of the meeting</a:t>
                      </a:r>
                      <a:r>
                        <a:rPr lang="sr-Latn-RS" sz="1600" dirty="0" smtClean="0">
                          <a:solidFill>
                            <a:schemeClr val="tx1"/>
                          </a:solidFill>
                          <a:latin typeface="Calibri Light" pitchFamily="34" charset="0"/>
                          <a:cs typeface="Calibri Light" pitchFamily="34" charset="0"/>
                        </a:rPr>
                        <a:t>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UNSA</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02</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endParaRPr lang="en-US" sz="1600" u="none" dirty="0" smtClean="0">
                        <a:solidFill>
                          <a:schemeClr val="tx1"/>
                        </a:solidFill>
                        <a:latin typeface="Calibri Light" pitchFamily="34" charset="0"/>
                        <a:cs typeface="Calibri Light" pitchFamily="34" charset="0"/>
                      </a:endParaRPr>
                    </a:p>
                  </a:txBody>
                  <a:tcPr/>
                </a:tc>
              </a:tr>
              <a:tr h="49286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7.3 </a:t>
                      </a:r>
                      <a:r>
                        <a:rPr lang="en-GB" sz="1800" b="1" dirty="0" smtClean="0">
                          <a:solidFill>
                            <a:schemeClr val="bg1"/>
                          </a:solidFill>
                          <a:latin typeface="Calibri Light" pitchFamily="34" charset="0"/>
                          <a:cs typeface="Calibri Light" pitchFamily="34" charset="0"/>
                        </a:rPr>
                        <a:t>Development of </a:t>
                      </a:r>
                      <a:r>
                        <a:rPr lang="sr-Latn-RS" sz="1800" b="1" dirty="0" smtClean="0">
                          <a:solidFill>
                            <a:schemeClr val="bg1"/>
                          </a:solidFill>
                          <a:latin typeface="Calibri Light" pitchFamily="34" charset="0"/>
                          <a:cs typeface="Calibri Light" pitchFamily="34" charset="0"/>
                        </a:rPr>
                        <a:t>P</a:t>
                      </a:r>
                      <a:r>
                        <a:rPr lang="en-GB" sz="1800" b="1" dirty="0" err="1" smtClean="0">
                          <a:solidFill>
                            <a:schemeClr val="bg1"/>
                          </a:solidFill>
                          <a:latin typeface="Calibri Light" pitchFamily="34" charset="0"/>
                          <a:cs typeface="Calibri Light" pitchFamily="34" charset="0"/>
                        </a:rPr>
                        <a:t>roject</a:t>
                      </a:r>
                      <a:r>
                        <a:rPr lang="en-GB" sz="1800" b="1" dirty="0" smtClean="0">
                          <a:solidFill>
                            <a:schemeClr val="bg1"/>
                          </a:solidFill>
                          <a:latin typeface="Calibri Light" pitchFamily="34" charset="0"/>
                          <a:cs typeface="Calibri Light" pitchFamily="34" charset="0"/>
                        </a:rPr>
                        <a:t> management </a:t>
                      </a:r>
                      <a:r>
                        <a:rPr lang="sr-Latn-RS" sz="1800" b="1" baseline="0" dirty="0" smtClean="0">
                          <a:solidFill>
                            <a:schemeClr val="bg1"/>
                          </a:solidFill>
                          <a:latin typeface="Calibri Light" pitchFamily="34" charset="0"/>
                          <a:cs typeface="Calibri Light" pitchFamily="34" charset="0"/>
                        </a:rPr>
                        <a:t> guide</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44577">
                <a:tc>
                  <a:txBody>
                    <a:bodyPr/>
                    <a:lstStyle/>
                    <a:p>
                      <a:r>
                        <a:rPr lang="sr-Latn-RS" sz="1600" dirty="0" smtClean="0">
                          <a:solidFill>
                            <a:schemeClr val="tx1"/>
                          </a:solidFill>
                          <a:latin typeface="Calibri Light" pitchFamily="34" charset="0"/>
                          <a:cs typeface="Calibri Light" pitchFamily="34" charset="0"/>
                        </a:rPr>
                        <a:t>Project management guide </a:t>
                      </a:r>
                      <a:r>
                        <a:rPr lang="en-US" sz="1600" dirty="0" smtClean="0">
                          <a:solidFill>
                            <a:schemeClr val="tx1"/>
                          </a:solidFill>
                          <a:latin typeface="Calibri Light" pitchFamily="34" charset="0"/>
                          <a:cs typeface="Calibri Light" pitchFamily="34" charset="0"/>
                        </a:rPr>
                        <a:t>created</a:t>
                      </a:r>
                      <a:r>
                        <a:rPr lang="sr-Latn-RS" sz="1600" dirty="0" smtClean="0">
                          <a:solidFill>
                            <a:schemeClr val="tx1"/>
                          </a:solidFill>
                          <a:latin typeface="Calibri Light" pitchFamily="34" charset="0"/>
                          <a:cs typeface="Calibri Light" pitchFamily="34" charset="0"/>
                        </a:rPr>
                        <a:t> -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.0</a:t>
                      </a:r>
                      <a:r>
                        <a:rPr lang="sr-Latn-RS" sz="1600" u="none" dirty="0" smtClean="0">
                          <a:solidFill>
                            <a:schemeClr val="tx1"/>
                          </a:solidFill>
                          <a:latin typeface="Calibri Light" pitchFamily="34" charset="0"/>
                          <a:cs typeface="Calibri Light" pitchFamily="34" charset="0"/>
                        </a:rPr>
                        <a:t>4</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endParaRPr lang="en-US" sz="1600" u="none" dirty="0" smtClean="0">
                        <a:solidFill>
                          <a:schemeClr val="tx1"/>
                        </a:solidFill>
                        <a:latin typeface="Calibri Light" pitchFamily="34" charset="0"/>
                        <a:cs typeface="Calibri Light" pitchFamily="34" charset="0"/>
                      </a:endParaRPr>
                    </a:p>
                  </a:txBody>
                  <a:tcPr/>
                </a:tc>
              </a:tr>
              <a:tr h="486498">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7.4</a:t>
                      </a:r>
                      <a:r>
                        <a:rPr lang="en-GB" sz="1800" b="1" dirty="0" smtClean="0">
                          <a:solidFill>
                            <a:schemeClr val="bg1"/>
                          </a:solidFill>
                          <a:latin typeface="Calibri Light" pitchFamily="34" charset="0"/>
                          <a:cs typeface="Calibri Light" pitchFamily="34" charset="0"/>
                        </a:rPr>
                        <a:t> Regular Steering Committee </a:t>
                      </a:r>
                      <a:r>
                        <a:rPr lang="sr-Latn-RS" sz="1800" b="1" dirty="0" smtClean="0">
                          <a:solidFill>
                            <a:schemeClr val="bg1"/>
                          </a:solidFill>
                          <a:latin typeface="Calibri Light" pitchFamily="34" charset="0"/>
                          <a:cs typeface="Calibri Light" pitchFamily="34" charset="0"/>
                        </a:rPr>
                        <a:t>&amp;</a:t>
                      </a:r>
                      <a:r>
                        <a:rPr lang="en-GB" sz="1800" b="1" dirty="0" smtClean="0">
                          <a:solidFill>
                            <a:schemeClr val="bg1"/>
                          </a:solidFill>
                          <a:latin typeface="Calibri Light" pitchFamily="34" charset="0"/>
                          <a:cs typeface="Calibri Light" pitchFamily="34" charset="0"/>
                        </a:rPr>
                        <a:t> Project Management meetings</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tc>
              </a:tr>
              <a:tr h="6445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Calibri Light" pitchFamily="34" charset="0"/>
                          <a:cs typeface="Calibri Light" pitchFamily="34" charset="0"/>
                        </a:rPr>
                        <a:t>Minutes of the meeting</a:t>
                      </a:r>
                      <a:r>
                        <a:rPr lang="sr-Latn-RS" sz="1600" dirty="0" smtClean="0">
                          <a:solidFill>
                            <a:schemeClr val="tx1"/>
                          </a:solidFill>
                          <a:latin typeface="Calibri Light" pitchFamily="34" charset="0"/>
                          <a:cs typeface="Calibri Light" pitchFamily="34" charset="0"/>
                        </a:rPr>
                        <a:t>s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10</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endParaRPr lang="en-US" sz="1600" u="none" dirty="0" smtClean="0">
                        <a:solidFill>
                          <a:schemeClr val="tx1"/>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bl>
          </a:graphicData>
        </a:graphic>
      </p:graphicFrame>
      <p:sp>
        <p:nvSpPr>
          <p:cNvPr id="17"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WP7 </a:t>
            </a:r>
            <a:r>
              <a:rPr lang="sr-Latn-RS" sz="4000" dirty="0" smtClean="0">
                <a:solidFill>
                  <a:schemeClr val="tx2">
                    <a:lumMod val="60000"/>
                    <a:lumOff val="40000"/>
                  </a:schemeClr>
                </a:solidFill>
              </a:rPr>
              <a:t>– to do </a:t>
            </a:r>
            <a:r>
              <a:rPr lang="sr-Latn-RS" sz="4000" dirty="0" smtClean="0">
                <a:solidFill>
                  <a:schemeClr val="tx2">
                    <a:lumMod val="60000"/>
                    <a:lumOff val="40000"/>
                  </a:schemeClr>
                </a:solidFill>
              </a:rPr>
              <a:t>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sr-Latn-RS" sz="2800" dirty="0" smtClean="0">
                <a:solidFill>
                  <a:schemeClr val="tx2">
                    <a:lumMod val="60000"/>
                    <a:lumOff val="40000"/>
                  </a:schemeClr>
                </a:solidFill>
                <a:latin typeface="Calibri Light" pitchFamily="34" charset="0"/>
                <a:cs typeface="Calibri Light" pitchFamily="34" charset="0"/>
              </a:rPr>
              <a:t>Project management</a:t>
            </a:r>
            <a:endParaRPr lang="en-US" sz="28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 xmlns:p14="http://schemas.microsoft.com/office/powerpoint/2010/main" val="4192900708"/>
              </p:ext>
            </p:extLst>
          </p:nvPr>
        </p:nvGraphicFramePr>
        <p:xfrm>
          <a:off x="381000" y="1981200"/>
          <a:ext cx="8382000" cy="2381536"/>
        </p:xfrm>
        <a:graphic>
          <a:graphicData uri="http://schemas.openxmlformats.org/drawingml/2006/table">
            <a:tbl>
              <a:tblPr firstRow="1" bandRow="1">
                <a:tableStyleId>{5C22544A-7EE6-4342-B048-85BDC9FD1C3A}</a:tableStyleId>
              </a:tblPr>
              <a:tblGrid>
                <a:gridCol w="6905363"/>
                <a:gridCol w="1476637"/>
              </a:tblGrid>
              <a:tr h="43796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7.5 </a:t>
                      </a:r>
                      <a:r>
                        <a:rPr lang="en-GB" sz="1800" b="1" kern="1200" dirty="0" smtClean="0">
                          <a:solidFill>
                            <a:schemeClr val="bg1"/>
                          </a:solidFill>
                          <a:latin typeface="Calibri Light" pitchFamily="34" charset="0"/>
                          <a:ea typeface="+mn-ea"/>
                          <a:cs typeface="Calibri Light" pitchFamily="34" charset="0"/>
                        </a:rPr>
                        <a:t>Day-to-day coordination of project activities</a:t>
                      </a:r>
                      <a:endParaRPr lang="en-US" sz="1800" b="1" kern="1200" dirty="0" smtClean="0">
                        <a:solidFill>
                          <a:schemeClr val="bg1"/>
                        </a:solidFill>
                        <a:latin typeface="Calibri Light" pitchFamily="34" charset="0"/>
                        <a:ea typeface="+mn-ea"/>
                        <a:cs typeface="Calibri Light" pitchFamily="34" charset="0"/>
                      </a:endParaRPr>
                    </a:p>
                  </a:txBody>
                  <a:tcPr/>
                </a:tc>
                <a:tc hMerge="1">
                  <a:txBody>
                    <a:bodyPr/>
                    <a:lstStyle/>
                    <a:p>
                      <a:endParaRPr lang="en-US" dirty="0"/>
                    </a:p>
                  </a:txBody>
                  <a:tcPr/>
                </a:tc>
              </a:tr>
              <a:tr h="700740">
                <a:tc>
                  <a:txBody>
                    <a:bodyPr/>
                    <a:lstStyle/>
                    <a:p>
                      <a:r>
                        <a:rPr lang="en-US" sz="1600" kern="1200" dirty="0" smtClean="0">
                          <a:solidFill>
                            <a:schemeClr val="tx1"/>
                          </a:solidFill>
                          <a:latin typeface="Calibri Light" pitchFamily="34" charset="0"/>
                          <a:ea typeface="+mn-ea"/>
                          <a:cs typeface="Calibri Light" pitchFamily="34" charset="0"/>
                        </a:rPr>
                        <a:t>Project correspondence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endParaRPr lang="en-US" sz="1600" u="none" dirty="0" smtClean="0">
                        <a:solidFill>
                          <a:schemeClr val="tx1"/>
                        </a:solidFill>
                        <a:latin typeface="Calibri Light" pitchFamily="34" charset="0"/>
                        <a:cs typeface="Calibri Light" pitchFamily="34" charset="0"/>
                      </a:endParaRPr>
                    </a:p>
                  </a:txBody>
                  <a:tcPr/>
                </a:tc>
              </a:tr>
              <a:tr h="525555">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7.6</a:t>
                      </a:r>
                      <a:r>
                        <a:rPr lang="en-GB" sz="1800" b="1" dirty="0" smtClean="0">
                          <a:solidFill>
                            <a:schemeClr val="bg1"/>
                          </a:solidFill>
                          <a:latin typeface="Calibri Light" pitchFamily="34" charset="0"/>
                          <a:cs typeface="Calibri Light" pitchFamily="34" charset="0"/>
                        </a:rPr>
                        <a:t> </a:t>
                      </a:r>
                      <a:r>
                        <a:rPr lang="sr-Latn-RS" sz="1800" b="1" dirty="0" smtClean="0">
                          <a:solidFill>
                            <a:schemeClr val="bg1"/>
                          </a:solidFill>
                          <a:latin typeface="Calibri Light" pitchFamily="34" charset="0"/>
                          <a:cs typeface="Calibri Light" pitchFamily="34" charset="0"/>
                        </a:rPr>
                        <a:t>Submission of interim and final reports</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7172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dirty="0" smtClean="0">
                          <a:solidFill>
                            <a:schemeClr val="tx1"/>
                          </a:solidFill>
                          <a:latin typeface="Calibri Light" pitchFamily="34" charset="0"/>
                          <a:cs typeface="Calibri Light" pitchFamily="34" charset="0"/>
                        </a:rPr>
                        <a:t>Interim and final reports written and submitted to EACEA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endParaRPr lang="en-US" sz="1600" u="none" dirty="0" smtClean="0">
                        <a:solidFill>
                          <a:schemeClr val="tx1"/>
                        </a:solidFill>
                        <a:latin typeface="Calibri Light" pitchFamily="34" charset="0"/>
                        <a:cs typeface="Calibri Light" pitchFamily="34" charset="0"/>
                      </a:endParaRPr>
                    </a:p>
                  </a:txBody>
                  <a:tcPr/>
                </a:tc>
              </a:tr>
            </a:tbl>
          </a:graphicData>
        </a:graphic>
      </p:graphicFrame>
      <p:sp>
        <p:nvSpPr>
          <p:cNvPr id="15" name="Title 1"/>
          <p:cNvSpPr txBox="1">
            <a:spLocks/>
          </p:cNvSpPr>
          <p:nvPr/>
        </p:nvSpPr>
        <p:spPr>
          <a:xfrm>
            <a:off x="457200" y="533400"/>
            <a:ext cx="8229600" cy="838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sr-Latn-RS" sz="4000" b="0" i="0" u="none" strike="noStrike" kern="1200" cap="none" spc="0" normalizeH="0" baseline="0" noProof="0" smtClean="0">
                <a:ln>
                  <a:noFill/>
                </a:ln>
                <a:solidFill>
                  <a:schemeClr val="tx2">
                    <a:lumMod val="60000"/>
                    <a:lumOff val="40000"/>
                  </a:schemeClr>
                </a:solidFill>
                <a:effectLst/>
                <a:uLnTx/>
                <a:uFillTx/>
                <a:latin typeface="+mj-lt"/>
                <a:ea typeface="+mj-ea"/>
                <a:cs typeface="+mj-cs"/>
              </a:rPr>
              <a:t>WP7 – to do list</a:t>
            </a:r>
            <a:endParaRPr kumimoji="0" lang="en-US" sz="4000" b="1" i="0" u="none" strike="noStrike" kern="1200" cap="none" spc="0" normalizeH="0" baseline="0" noProof="0" dirty="0">
              <a:ln>
                <a:noFill/>
              </a:ln>
              <a:solidFill>
                <a:schemeClr val="tx2">
                  <a:lumMod val="60000"/>
                  <a:lumOff val="40000"/>
                </a:schemeClr>
              </a:solidFill>
              <a:effectLst/>
              <a:uLnTx/>
              <a:uFillTx/>
              <a:latin typeface="Calibri Light" pitchFamily="34" charset="0"/>
              <a:ea typeface="+mj-ea"/>
              <a:cs typeface="Calibri Light" pitchFamily="34" charset="0"/>
            </a:endParaRPr>
          </a:p>
        </p:txBody>
      </p:sp>
      <p:sp>
        <p:nvSpPr>
          <p:cNvPr id="16"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sr-Latn-RS" sz="2800" dirty="0" smtClean="0">
                <a:solidFill>
                  <a:schemeClr val="tx2">
                    <a:lumMod val="60000"/>
                    <a:lumOff val="40000"/>
                  </a:schemeClr>
                </a:solidFill>
                <a:latin typeface="Calibri Light" pitchFamily="34" charset="0"/>
                <a:cs typeface="Calibri Light" pitchFamily="34" charset="0"/>
              </a:rPr>
              <a:t>Project management</a:t>
            </a:r>
            <a:endParaRPr lang="en-US" sz="28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WP1 – to do </a:t>
            </a:r>
            <a:r>
              <a:rPr lang="sr-Latn-RS" sz="4000" dirty="0" smtClean="0">
                <a:solidFill>
                  <a:schemeClr val="tx2">
                    <a:lumMod val="60000"/>
                    <a:lumOff val="40000"/>
                  </a:schemeClr>
                </a:solidFill>
              </a:rPr>
              <a:t>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Analysis of water resources management in the Western Balkan region</a:t>
            </a: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533400" y="2301241"/>
          <a:ext cx="7994316" cy="3475570"/>
        </p:xfrm>
        <a:graphic>
          <a:graphicData uri="http://schemas.openxmlformats.org/drawingml/2006/table">
            <a:tbl>
              <a:tblPr firstRow="1" bandRow="1">
                <a:tableStyleId>{5C22544A-7EE6-4342-B048-85BDC9FD1C3A}</a:tableStyleId>
              </a:tblPr>
              <a:tblGrid>
                <a:gridCol w="6585976"/>
                <a:gridCol w="1408340"/>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1.1</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Identification of WB regional issues related to WRM</a:t>
                      </a:r>
                      <a:endParaRPr lang="en-US" dirty="0" smtClean="0">
                        <a:solidFill>
                          <a:srgbClr val="0070C0"/>
                        </a:solidFill>
                        <a:latin typeface="Calibri Light" pitchFamily="34" charset="0"/>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Report on WB regional issues related to WRM created </a:t>
                      </a:r>
                      <a:r>
                        <a:rPr lang="sr-Latn-RS" sz="1600" kern="1200" noProof="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BOKU</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WBC 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04</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1.2</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Analyse of EU innovations in water policy and EU recommendations and legislation in water sector </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Report on EU water policies and innovation and EU recommendations and legislation in water sector created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baseline="0" noProof="0" dirty="0" smtClean="0">
                          <a:solidFill>
                            <a:srgbClr val="0070C0"/>
                          </a:solidFill>
                          <a:latin typeface="Calibri Light" pitchFamily="34" charset="0"/>
                          <a:cs typeface="Calibri Light" pitchFamily="34" charset="0"/>
                        </a:rPr>
                        <a:t>BOKU </a:t>
                      </a:r>
                      <a:r>
                        <a:rPr lang="en-GB" sz="1600" baseline="0" noProof="0" dirty="0" smtClean="0">
                          <a:solidFill>
                            <a:srgbClr val="0070C0"/>
                          </a:solidFill>
                          <a:latin typeface="Calibri Light" pitchFamily="34" charset="0"/>
                          <a:cs typeface="Calibri Light" pitchFamily="34" charset="0"/>
                        </a:rPr>
                        <a:t>in consultation with</a:t>
                      </a:r>
                      <a:r>
                        <a:rPr lang="sr-Latn-RS" sz="1600" baseline="0" noProof="0" dirty="0" smtClean="0">
                          <a:solidFill>
                            <a:srgbClr val="0070C0"/>
                          </a:solidFill>
                          <a:latin typeface="Calibri Light" pitchFamily="34" charset="0"/>
                          <a:cs typeface="Calibri Light" pitchFamily="34" charset="0"/>
                        </a:rPr>
                        <a:t> EU </a:t>
                      </a:r>
                      <a:r>
                        <a:rPr lang="sr-Latn-RS" sz="1600" baseline="0" noProof="0" dirty="0" smtClean="0">
                          <a:solidFill>
                            <a:srgbClr val="0070C0"/>
                          </a:solidFill>
                          <a:latin typeface="Calibri Light" pitchFamily="34" charset="0"/>
                          <a:cs typeface="Calibri Light" pitchFamily="34" charset="0"/>
                        </a:rPr>
                        <a:t>partners’ </a:t>
                      </a:r>
                      <a:r>
                        <a:rPr lang="sr-Latn-RS" sz="1600" baseline="0" noProof="0" dirty="0" smtClean="0">
                          <a:solidFill>
                            <a:srgbClr val="0070C0"/>
                          </a:solidFill>
                          <a:latin typeface="Calibri Light" pitchFamily="34" charset="0"/>
                          <a:cs typeface="Calibri Light" pitchFamily="34" charset="0"/>
                        </a:rPr>
                        <a:t>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04</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1.3 </a:t>
                      </a:r>
                      <a:r>
                        <a:rPr lang="en-GB" sz="1800" b="1" kern="1200" dirty="0" smtClean="0">
                          <a:solidFill>
                            <a:schemeClr val="lt1"/>
                          </a:solidFill>
                          <a:latin typeface="Calibri Light" pitchFamily="34" charset="0"/>
                          <a:ea typeface="+mn-ea"/>
                          <a:cs typeface="Calibri Light" pitchFamily="34" charset="0"/>
                        </a:rPr>
                        <a:t>Analyse of existing curricula related to WRM in both EU and WB partner countries</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Report on master curricula related to WRM in EU and WB partner countries created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BOKU</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a:t>
                      </a:r>
                      <a:r>
                        <a:rPr lang="sr-Latn-RS" sz="1600" baseline="0" noProof="0" dirty="0" smtClean="0">
                          <a:solidFill>
                            <a:srgbClr val="0070C0"/>
                          </a:solidFill>
                          <a:latin typeface="Calibri Light" pitchFamily="34" charset="0"/>
                          <a:cs typeface="Calibri Light" pitchFamily="34" charset="0"/>
                        </a:rPr>
                        <a:t>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.0</a:t>
                      </a:r>
                      <a:r>
                        <a:rPr lang="sr-Latn-RS" sz="1600" u="none" dirty="0" smtClean="0">
                          <a:solidFill>
                            <a:schemeClr val="tx1"/>
                          </a:solidFill>
                          <a:latin typeface="Calibri Light" pitchFamily="34" charset="0"/>
                          <a:cs typeface="Calibri Light" pitchFamily="34" charset="0"/>
                        </a:rPr>
                        <a:t>5</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WP1 – to do </a:t>
            </a:r>
            <a:r>
              <a:rPr lang="sr-Latn-RS" sz="4000" dirty="0" smtClean="0">
                <a:solidFill>
                  <a:schemeClr val="tx2">
                    <a:lumMod val="60000"/>
                    <a:lumOff val="40000"/>
                  </a:schemeClr>
                </a:solidFill>
              </a:rPr>
              <a:t>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Analysis of water resources management in the Western Balkan region</a:t>
            </a: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533400" y="2301241"/>
          <a:ext cx="7994316" cy="3413760"/>
        </p:xfrm>
        <a:graphic>
          <a:graphicData uri="http://schemas.openxmlformats.org/drawingml/2006/table">
            <a:tbl>
              <a:tblPr firstRow="1" bandRow="1">
                <a:tableStyleId>{5C22544A-7EE6-4342-B048-85BDC9FD1C3A}</a:tableStyleId>
              </a:tblPr>
              <a:tblGrid>
                <a:gridCol w="6585976"/>
                <a:gridCol w="1408340"/>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1.4 </a:t>
                      </a:r>
                      <a:r>
                        <a:rPr lang="en-GB" sz="1800" b="1" kern="1200" dirty="0" smtClean="0">
                          <a:solidFill>
                            <a:schemeClr val="lt1"/>
                          </a:solidFill>
                          <a:latin typeface="Calibri Light" pitchFamily="34" charset="0"/>
                          <a:ea typeface="+mn-ea"/>
                          <a:cs typeface="Calibri Light" pitchFamily="34" charset="0"/>
                        </a:rPr>
                        <a:t>Identification of needed laboratory resources in WB HEIs and alignment with formed EU HEIs WM laboratory equipment list</a:t>
                      </a:r>
                      <a:r>
                        <a:rPr lang="sr-Latn-RS" sz="1800" b="1" kern="1200" dirty="0" smtClean="0">
                          <a:solidFill>
                            <a:schemeClr val="lt1"/>
                          </a:solidFill>
                          <a:latin typeface="Calibri Light" pitchFamily="34" charset="0"/>
                          <a:ea typeface="+mn-ea"/>
                          <a:cs typeface="Calibri Light" pitchFamily="34" charset="0"/>
                        </a:rPr>
                        <a:t>-</a:t>
                      </a:r>
                      <a:endParaRPr lang="en-US" dirty="0" smtClean="0">
                        <a:solidFill>
                          <a:srgbClr val="0070C0"/>
                        </a:solidFill>
                        <a:latin typeface="Calibri Light" pitchFamily="34" charset="0"/>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kern="1200" dirty="0" smtClean="0">
                          <a:solidFill>
                            <a:schemeClr val="tx1"/>
                          </a:solidFill>
                          <a:latin typeface="Calibri Light" pitchFamily="34" charset="0"/>
                          <a:ea typeface="+mn-ea"/>
                          <a:cs typeface="Calibri Light" pitchFamily="34" charset="0"/>
                        </a:rPr>
                        <a:t>- </a:t>
                      </a:r>
                      <a:r>
                        <a:rPr lang="en-GB" sz="1600" kern="1200" dirty="0" smtClean="0">
                          <a:solidFill>
                            <a:schemeClr val="tx1"/>
                          </a:solidFill>
                          <a:latin typeface="Calibri Light" pitchFamily="34" charset="0"/>
                          <a:ea typeface="+mn-ea"/>
                          <a:cs typeface="Calibri Light" pitchFamily="34" charset="0"/>
                        </a:rPr>
                        <a:t>EU HEIs WM laboratory equipment lists created </a:t>
                      </a:r>
                      <a:r>
                        <a:rPr lang="sr-Latn-RS" sz="1600" kern="1200" noProof="0" dirty="0" smtClean="0">
                          <a:solidFill>
                            <a:schemeClr val="tx1"/>
                          </a:solidFill>
                          <a:latin typeface="Calibri Light" pitchFamily="34" charset="0"/>
                          <a:ea typeface="+mn-ea"/>
                          <a:cs typeface="Calibri Light"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kern="1200" dirty="0" smtClean="0">
                          <a:solidFill>
                            <a:schemeClr val="tx1"/>
                          </a:solidFill>
                          <a:latin typeface="Calibri Light" pitchFamily="34" charset="0"/>
                          <a:ea typeface="+mn-ea"/>
                          <a:cs typeface="Calibri Light" pitchFamily="34" charset="0"/>
                        </a:rPr>
                        <a:t>- </a:t>
                      </a:r>
                      <a:r>
                        <a:rPr lang="en-GB" sz="1600" kern="1200" dirty="0" smtClean="0">
                          <a:solidFill>
                            <a:schemeClr val="tx1"/>
                          </a:solidFill>
                          <a:latin typeface="Calibri Light" pitchFamily="34" charset="0"/>
                          <a:ea typeface="+mn-ea"/>
                          <a:cs typeface="Calibri Light" pitchFamily="34" charset="0"/>
                        </a:rPr>
                        <a:t>Report on needed resources for harmonization of WB laboratory environment created </a:t>
                      </a:r>
                      <a:endParaRPr lang="sr-Latn-RS" sz="1600" kern="1200" noProof="0" dirty="0" smtClean="0">
                        <a:solidFill>
                          <a:schemeClr val="tx1"/>
                        </a:solidFill>
                        <a:latin typeface="Calibri Light" pitchFamily="34" charset="0"/>
                        <a:ea typeface="+mn-ea"/>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BOKU</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a:t>
                      </a:r>
                      <a:r>
                        <a:rPr lang="sr-Latn-RS" sz="1600" baseline="0" noProof="0" dirty="0" smtClean="0">
                          <a:solidFill>
                            <a:srgbClr val="0070C0"/>
                          </a:solidFill>
                          <a:latin typeface="Calibri Light" pitchFamily="34" charset="0"/>
                          <a:cs typeface="Calibri Light" pitchFamily="34" charset="0"/>
                        </a:rPr>
                        <a:t>institutions </a:t>
                      </a:r>
                      <a:endParaRPr lang="sr-Latn-RS" sz="1600" baseline="0" noProof="0" dirty="0" smtClean="0">
                        <a:solidFill>
                          <a:srgbClr val="0070C0"/>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03</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1.5</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Workshop on innovative practices in the EU water sector: barriers and opportunities</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kern="1200" dirty="0" smtClean="0">
                          <a:solidFill>
                            <a:schemeClr val="tx1"/>
                          </a:solidFill>
                          <a:latin typeface="Calibri Light" pitchFamily="34" charset="0"/>
                          <a:ea typeface="+mn-ea"/>
                          <a:cs typeface="Calibri Light" pitchFamily="34" charset="0"/>
                        </a:rPr>
                        <a:t>- </a:t>
                      </a:r>
                      <a:r>
                        <a:rPr lang="en-GB" sz="1600" kern="1200" dirty="0" smtClean="0">
                          <a:solidFill>
                            <a:schemeClr val="tx1"/>
                          </a:solidFill>
                          <a:latin typeface="Calibri Light" pitchFamily="34" charset="0"/>
                          <a:ea typeface="+mn-ea"/>
                          <a:cs typeface="Calibri Light" pitchFamily="34" charset="0"/>
                        </a:rPr>
                        <a:t>Three-day workshop on innovative practices in the EU water sector organized </a:t>
                      </a:r>
                      <a:r>
                        <a:rPr lang="sr-Latn-RS" sz="1600" kern="1200" dirty="0" smtClean="0">
                          <a:solidFill>
                            <a:schemeClr val="tx1"/>
                          </a:solidFill>
                          <a:latin typeface="Calibri Light" pitchFamily="34" charset="0"/>
                          <a:ea typeface="+mn-ea"/>
                          <a:cs typeface="Calibri Light" pitchFamily="34" charset="0"/>
                        </a:rPr>
                        <a:t> </a:t>
                      </a:r>
                      <a:r>
                        <a:rPr lang="sr-Latn-RS" sz="1600" dirty="0" smtClean="0">
                          <a:solidFill>
                            <a:schemeClr val="tx1"/>
                          </a:solidFill>
                          <a:latin typeface="Calibri Light" pitchFamily="34" charset="0"/>
                          <a:cs typeface="Calibri Light" pitchFamily="34" charset="0"/>
                        </a:rPr>
                        <a:t>(</a:t>
                      </a:r>
                      <a:r>
                        <a:rPr lang="sr-Latn-RS" sz="1600" b="1" kern="1200" noProof="0" dirty="0" smtClean="0">
                          <a:solidFill>
                            <a:schemeClr val="tx1"/>
                          </a:solidFill>
                          <a:latin typeface="Calibri Light" pitchFamily="34" charset="0"/>
                          <a:ea typeface="+mn-ea"/>
                          <a:cs typeface="Calibri Light" pitchFamily="34" charset="0"/>
                        </a:rPr>
                        <a:t>Vienna, 8</a:t>
                      </a:r>
                      <a:r>
                        <a:rPr lang="en-US" sz="1600" b="1" kern="1200" dirty="0" smtClean="0">
                          <a:solidFill>
                            <a:schemeClr val="tx1"/>
                          </a:solidFill>
                          <a:latin typeface="Calibri Light" pitchFamily="34" charset="0"/>
                          <a:ea typeface="+mn-ea"/>
                          <a:cs typeface="Calibri Light" pitchFamily="34" charset="0"/>
                        </a:rPr>
                        <a:t>-</a:t>
                      </a:r>
                      <a:r>
                        <a:rPr lang="sr-Latn-RS" sz="1600" b="1" kern="1200" dirty="0" smtClean="0">
                          <a:solidFill>
                            <a:schemeClr val="tx1"/>
                          </a:solidFill>
                          <a:latin typeface="Calibri Light" pitchFamily="34" charset="0"/>
                          <a:ea typeface="+mn-ea"/>
                          <a:cs typeface="Calibri Light" pitchFamily="34" charset="0"/>
                        </a:rPr>
                        <a:t>10</a:t>
                      </a:r>
                      <a:r>
                        <a:rPr lang="en-US" sz="1600" b="1" kern="1200" dirty="0" smtClean="0">
                          <a:solidFill>
                            <a:schemeClr val="tx1"/>
                          </a:solidFill>
                          <a:latin typeface="Calibri Light" pitchFamily="34" charset="0"/>
                          <a:ea typeface="+mn-ea"/>
                          <a:cs typeface="Calibri Light" pitchFamily="34" charset="0"/>
                        </a:rPr>
                        <a:t> </a:t>
                      </a:r>
                      <a:r>
                        <a:rPr lang="sr-Latn-RS" sz="1600" b="1" kern="1200" dirty="0" smtClean="0">
                          <a:solidFill>
                            <a:schemeClr val="tx1"/>
                          </a:solidFill>
                          <a:latin typeface="Calibri Light" pitchFamily="34" charset="0"/>
                          <a:ea typeface="+mn-ea"/>
                          <a:cs typeface="Calibri Light" pitchFamily="34" charset="0"/>
                        </a:rPr>
                        <a:t>May 2019</a:t>
                      </a:r>
                      <a:r>
                        <a:rPr lang="sr-Latn-RS" sz="1600" kern="1200" dirty="0" smtClean="0">
                          <a:solidFill>
                            <a:schemeClr val="tx1"/>
                          </a:solidFill>
                          <a:latin typeface="Calibri Light" pitchFamily="34" charset="0"/>
                          <a:ea typeface="+mn-ea"/>
                          <a:cs typeface="Calibri Light"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kern="1200" dirty="0" smtClean="0">
                          <a:solidFill>
                            <a:schemeClr val="tx1"/>
                          </a:solidFill>
                          <a:latin typeface="Calibri Light" pitchFamily="34" charset="0"/>
                          <a:ea typeface="+mn-ea"/>
                          <a:cs typeface="Calibri Light" pitchFamily="34" charset="0"/>
                        </a:rPr>
                        <a:t>- </a:t>
                      </a:r>
                      <a:r>
                        <a:rPr lang="en-GB" sz="1600" kern="1200" dirty="0" smtClean="0">
                          <a:solidFill>
                            <a:schemeClr val="tx1"/>
                          </a:solidFill>
                          <a:latin typeface="Calibri Light" pitchFamily="34" charset="0"/>
                          <a:ea typeface="+mn-ea"/>
                          <a:cs typeface="Calibri Light" pitchFamily="34" charset="0"/>
                        </a:rPr>
                        <a:t>Report on innovative practices for WRM in EU created </a:t>
                      </a:r>
                      <a:endParaRPr lang="sr-Latn-RS" sz="1600" kern="1200" dirty="0" smtClean="0">
                        <a:solidFill>
                          <a:schemeClr val="tx1"/>
                        </a:solidFill>
                        <a:latin typeface="Calibri Light" pitchFamily="34" charset="0"/>
                        <a:ea typeface="+mn-ea"/>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baseline="0" noProof="0" dirty="0" smtClean="0">
                          <a:solidFill>
                            <a:srgbClr val="0070C0"/>
                          </a:solidFill>
                          <a:latin typeface="Calibri Light" pitchFamily="34" charset="0"/>
                          <a:cs typeface="Calibri Light" pitchFamily="34" charset="0"/>
                        </a:rPr>
                        <a:t>BOKU </a:t>
                      </a:r>
                      <a:r>
                        <a:rPr lang="en-GB" sz="1600" baseline="0" noProof="0" dirty="0" smtClean="0">
                          <a:solidFill>
                            <a:srgbClr val="0070C0"/>
                          </a:solidFill>
                          <a:latin typeface="Calibri Light" pitchFamily="34" charset="0"/>
                          <a:cs typeface="Calibri Light" pitchFamily="34" charset="0"/>
                        </a:rPr>
                        <a:t>in consultation with</a:t>
                      </a:r>
                      <a:r>
                        <a:rPr lang="sr-Latn-RS" sz="1600" baseline="0" noProof="0" dirty="0" smtClean="0">
                          <a:solidFill>
                            <a:srgbClr val="0070C0"/>
                          </a:solidFill>
                          <a:latin typeface="Calibri Light" pitchFamily="34" charset="0"/>
                          <a:cs typeface="Calibri Light" pitchFamily="34" charset="0"/>
                        </a:rPr>
                        <a:t> </a:t>
                      </a:r>
                      <a:r>
                        <a:rPr lang="sr-Latn-RS" sz="1600" baseline="0" noProof="0" dirty="0" smtClean="0">
                          <a:solidFill>
                            <a:srgbClr val="0070C0"/>
                          </a:solidFill>
                          <a:latin typeface="Calibri Light" pitchFamily="34" charset="0"/>
                          <a:cs typeface="Calibri Light" pitchFamily="34" charset="0"/>
                        </a:rPr>
                        <a:t>all institutions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06</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WP2 </a:t>
            </a:r>
            <a:r>
              <a:rPr lang="sr-Latn-RS" sz="4000" dirty="0" smtClean="0">
                <a:solidFill>
                  <a:schemeClr val="tx2">
                    <a:lumMod val="60000"/>
                    <a:lumOff val="40000"/>
                  </a:schemeClr>
                </a:solidFill>
              </a:rPr>
              <a:t>– to do </a:t>
            </a:r>
            <a:r>
              <a:rPr lang="sr-Latn-RS" sz="4000" dirty="0" smtClean="0">
                <a:solidFill>
                  <a:schemeClr val="tx2">
                    <a:lumMod val="60000"/>
                    <a:lumOff val="40000"/>
                  </a:schemeClr>
                </a:solidFill>
              </a:rPr>
              <a:t>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Development of competence-based curricula aligned with EU trends</a:t>
            </a: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533400" y="2301241"/>
          <a:ext cx="7994316" cy="3093719"/>
        </p:xfrm>
        <a:graphic>
          <a:graphicData uri="http://schemas.openxmlformats.org/drawingml/2006/table">
            <a:tbl>
              <a:tblPr firstRow="1" bandRow="1">
                <a:tableStyleId>{5C22544A-7EE6-4342-B048-85BDC9FD1C3A}</a:tableStyleId>
              </a:tblPr>
              <a:tblGrid>
                <a:gridCol w="6585976"/>
                <a:gridCol w="1408340"/>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2.1</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Development of specific competencies and learning outcomes of curricula in WB</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Catalogue of competencies created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AUTh </a:t>
                      </a:r>
                      <a:r>
                        <a:rPr lang="en-GB" sz="1600" baseline="0" noProof="0" dirty="0" smtClean="0">
                          <a:solidFill>
                            <a:srgbClr val="0070C0"/>
                          </a:solidFill>
                          <a:latin typeface="Calibri Light" pitchFamily="34" charset="0"/>
                          <a:cs typeface="Calibri Light" pitchFamily="34" charset="0"/>
                        </a:rPr>
                        <a:t>in </a:t>
                      </a:r>
                      <a:r>
                        <a:rPr lang="en-GB" sz="1600" baseline="0" noProof="0" dirty="0" smtClean="0">
                          <a:solidFill>
                            <a:srgbClr val="0070C0"/>
                          </a:solidFill>
                          <a:latin typeface="Calibri Light" pitchFamily="34" charset="0"/>
                          <a:cs typeface="Calibri Light" pitchFamily="34" charset="0"/>
                        </a:rPr>
                        <a:t>consultation with </a:t>
                      </a:r>
                      <a:r>
                        <a:rPr lang="sr-Latn-RS" sz="1600" baseline="0" noProof="0" dirty="0" smtClean="0">
                          <a:solidFill>
                            <a:srgbClr val="0070C0"/>
                          </a:solidFill>
                          <a:latin typeface="Calibri Light" pitchFamily="34" charset="0"/>
                          <a:cs typeface="Calibri Light" pitchFamily="34" charset="0"/>
                        </a:rPr>
                        <a:t>contact persons from all </a:t>
                      </a:r>
                      <a:r>
                        <a:rPr lang="sr-Latn-RS" sz="1600" baseline="0" noProof="0" dirty="0" smtClean="0">
                          <a:solidFill>
                            <a:srgbClr val="0070C0"/>
                          </a:solidFill>
                          <a:latin typeface="Calibri Light" pitchFamily="34" charset="0"/>
                          <a:cs typeface="Calibri Light" pitchFamily="34" charset="0"/>
                        </a:rPr>
                        <a:t>institutions </a:t>
                      </a:r>
                      <a:endParaRPr lang="sr-Latn-RS" sz="1600" baseline="0" noProof="0" dirty="0" smtClean="0">
                        <a:solidFill>
                          <a:srgbClr val="0070C0"/>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10</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19</a:t>
                      </a: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2.2</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Development of courses content and syllabi</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SWARM unique set of courses developed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AUTh </a:t>
                      </a:r>
                      <a:r>
                        <a:rPr lang="en-GB" sz="1600" baseline="0" noProof="0" dirty="0" smtClean="0">
                          <a:solidFill>
                            <a:srgbClr val="0070C0"/>
                          </a:solidFill>
                          <a:latin typeface="Calibri Light" pitchFamily="34" charset="0"/>
                          <a:cs typeface="Calibri Light" pitchFamily="34" charset="0"/>
                        </a:rPr>
                        <a:t>in </a:t>
                      </a:r>
                      <a:r>
                        <a:rPr lang="en-GB" sz="1600" baseline="0" noProof="0" dirty="0" smtClean="0">
                          <a:solidFill>
                            <a:srgbClr val="0070C0"/>
                          </a:solidFill>
                          <a:latin typeface="Calibri Light" pitchFamily="34" charset="0"/>
                          <a:cs typeface="Calibri Light" pitchFamily="34" charset="0"/>
                        </a:rPr>
                        <a:t>consultation with</a:t>
                      </a:r>
                      <a:r>
                        <a:rPr lang="sr-Latn-RS" sz="1600" baseline="0" noProof="0" dirty="0" smtClean="0">
                          <a:solidFill>
                            <a:srgbClr val="0070C0"/>
                          </a:solidFill>
                          <a:latin typeface="Calibri Light" pitchFamily="34" charset="0"/>
                          <a:cs typeface="Calibri Light" pitchFamily="34" charset="0"/>
                        </a:rPr>
                        <a:t> </a:t>
                      </a:r>
                      <a:r>
                        <a:rPr lang="sr-Latn-RS" sz="1600" baseline="0" noProof="0" dirty="0" smtClean="0">
                          <a:solidFill>
                            <a:srgbClr val="0070C0"/>
                          </a:solidFill>
                          <a:latin typeface="Calibri Light" pitchFamily="34" charset="0"/>
                          <a:cs typeface="Calibri Light" pitchFamily="34" charset="0"/>
                        </a:rPr>
                        <a:t>all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2.3 </a:t>
                      </a:r>
                      <a:r>
                        <a:rPr lang="en-GB" sz="1800" b="1" kern="1200" dirty="0" smtClean="0">
                          <a:solidFill>
                            <a:schemeClr val="lt1"/>
                          </a:solidFill>
                          <a:latin typeface="Calibri Light" pitchFamily="34" charset="0"/>
                          <a:ea typeface="+mn-ea"/>
                          <a:cs typeface="Calibri Light" pitchFamily="34" charset="0"/>
                        </a:rPr>
                        <a:t>Innovation of existing and development of new master curricula for WRM in WB</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Report on SWARM master curricula created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AUTh </a:t>
                      </a:r>
                      <a:r>
                        <a:rPr lang="en-GB" sz="1600" baseline="0" noProof="0" dirty="0" smtClean="0">
                          <a:solidFill>
                            <a:srgbClr val="0070C0"/>
                          </a:solidFill>
                          <a:latin typeface="Calibri Light" pitchFamily="34" charset="0"/>
                          <a:cs typeface="Calibri Light" pitchFamily="34" charset="0"/>
                        </a:rPr>
                        <a:t>in </a:t>
                      </a:r>
                      <a:r>
                        <a:rPr lang="en-GB" sz="1600" baseline="0" noProof="0" dirty="0" smtClean="0">
                          <a:solidFill>
                            <a:srgbClr val="0070C0"/>
                          </a:solidFill>
                          <a:latin typeface="Calibri Light" pitchFamily="34" charset="0"/>
                          <a:cs typeface="Calibri Light" pitchFamily="34" charset="0"/>
                        </a:rPr>
                        <a:t>consultation with </a:t>
                      </a:r>
                      <a:r>
                        <a:rPr lang="sr-Latn-RS" sz="1600" baseline="0" noProof="0" dirty="0" smtClean="0">
                          <a:solidFill>
                            <a:srgbClr val="0070C0"/>
                          </a:solidFill>
                          <a:latin typeface="Calibri Light" pitchFamily="34" charset="0"/>
                          <a:cs typeface="Calibri Light" pitchFamily="34" charset="0"/>
                        </a:rPr>
                        <a:t>contact persons from </a:t>
                      </a:r>
                      <a:r>
                        <a:rPr lang="sr-Latn-RS" sz="1600" baseline="0" noProof="0" dirty="0" smtClean="0">
                          <a:solidFill>
                            <a:srgbClr val="0070C0"/>
                          </a:solidFill>
                          <a:latin typeface="Calibri Light" pitchFamily="34" charset="0"/>
                          <a:cs typeface="Calibri Light" pitchFamily="34" charset="0"/>
                        </a:rPr>
                        <a:t>WB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WP2 </a:t>
            </a:r>
            <a:r>
              <a:rPr lang="sr-Latn-RS" sz="4000" dirty="0" smtClean="0">
                <a:solidFill>
                  <a:schemeClr val="tx2">
                    <a:lumMod val="60000"/>
                    <a:lumOff val="40000"/>
                  </a:schemeClr>
                </a:solidFill>
              </a:rPr>
              <a:t>– to do </a:t>
            </a:r>
            <a:r>
              <a:rPr lang="sr-Latn-RS" sz="4000" dirty="0" smtClean="0">
                <a:solidFill>
                  <a:schemeClr val="tx2">
                    <a:lumMod val="60000"/>
                    <a:lumOff val="40000"/>
                  </a:schemeClr>
                </a:solidFill>
              </a:rPr>
              <a:t>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Development of competence-based curricula aligned with EU trends</a:t>
            </a: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533400" y="2209800"/>
          <a:ext cx="7994316" cy="3993730"/>
        </p:xfrm>
        <a:graphic>
          <a:graphicData uri="http://schemas.openxmlformats.org/drawingml/2006/table">
            <a:tbl>
              <a:tblPr firstRow="1" bandRow="1">
                <a:tableStyleId>{5C22544A-7EE6-4342-B048-85BDC9FD1C3A}</a:tableStyleId>
              </a:tblPr>
              <a:tblGrid>
                <a:gridCol w="6585976"/>
                <a:gridCol w="1408340"/>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2.4</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Accreditation of master curricula</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Master curricula accredited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AUTh </a:t>
                      </a:r>
                      <a:r>
                        <a:rPr lang="en-GB" sz="1600" baseline="0" noProof="0" dirty="0" smtClean="0">
                          <a:solidFill>
                            <a:srgbClr val="0070C0"/>
                          </a:solidFill>
                          <a:latin typeface="Calibri Light" pitchFamily="34" charset="0"/>
                          <a:cs typeface="Calibri Light" pitchFamily="34" charset="0"/>
                        </a:rPr>
                        <a:t>in </a:t>
                      </a:r>
                      <a:r>
                        <a:rPr lang="en-GB" sz="1600" baseline="0" noProof="0" dirty="0" smtClean="0">
                          <a:solidFill>
                            <a:srgbClr val="0070C0"/>
                          </a:solidFill>
                          <a:latin typeface="Calibri Light" pitchFamily="34" charset="0"/>
                          <a:cs typeface="Calibri Light" pitchFamily="34" charset="0"/>
                        </a:rPr>
                        <a:t>consultation with </a:t>
                      </a:r>
                      <a:r>
                        <a:rPr lang="sr-Latn-RS" sz="1600" baseline="0" noProof="0" dirty="0" smtClean="0">
                          <a:solidFill>
                            <a:srgbClr val="0070C0"/>
                          </a:solidFill>
                          <a:latin typeface="Calibri Light" pitchFamily="34" charset="0"/>
                          <a:cs typeface="Calibri Light" pitchFamily="34" charset="0"/>
                        </a:rPr>
                        <a:t>contact persons from all WBC 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09</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2.5 </a:t>
                      </a:r>
                      <a:r>
                        <a:rPr lang="en-GB" sz="1800" b="1" kern="1200" dirty="0" smtClean="0">
                          <a:solidFill>
                            <a:schemeClr val="lt1"/>
                          </a:solidFill>
                          <a:latin typeface="Calibri Light" pitchFamily="34" charset="0"/>
                          <a:ea typeface="+mn-ea"/>
                          <a:cs typeface="Calibri Light" pitchFamily="34" charset="0"/>
                        </a:rPr>
                        <a:t>Theme-based training of teaching staff for acquiring new teaching and learning methods</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Teaching staff trained</a:t>
                      </a:r>
                      <a:r>
                        <a:rPr lang="sr-Latn-RS" sz="1600" kern="1200" dirty="0" smtClean="0">
                          <a:solidFill>
                            <a:schemeClr val="tx1"/>
                          </a:solidFill>
                          <a:latin typeface="Calibri Light" pitchFamily="34" charset="0"/>
                          <a:ea typeface="+mn-ea"/>
                          <a:cs typeface="Calibri Light" pitchFamily="34" charset="0"/>
                        </a:rPr>
                        <a:t>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AUTh </a:t>
                      </a:r>
                      <a:r>
                        <a:rPr lang="en-GB" sz="1600" baseline="0" noProof="0" dirty="0" smtClean="0">
                          <a:solidFill>
                            <a:srgbClr val="0070C0"/>
                          </a:solidFill>
                          <a:latin typeface="Calibri Light" pitchFamily="34" charset="0"/>
                          <a:cs typeface="Calibri Light" pitchFamily="34" charset="0"/>
                        </a:rPr>
                        <a:t>in </a:t>
                      </a:r>
                      <a:r>
                        <a:rPr lang="en-GB" sz="1600" baseline="0" noProof="0" dirty="0" smtClean="0">
                          <a:solidFill>
                            <a:srgbClr val="0070C0"/>
                          </a:solidFill>
                          <a:latin typeface="Calibri Light" pitchFamily="34" charset="0"/>
                          <a:cs typeface="Calibri Light" pitchFamily="34" charset="0"/>
                        </a:rPr>
                        <a:t>consultation with</a:t>
                      </a:r>
                      <a:r>
                        <a:rPr lang="sr-Latn-RS" sz="1600" baseline="0" noProof="0" dirty="0" smtClean="0">
                          <a:solidFill>
                            <a:srgbClr val="0070C0"/>
                          </a:solidFill>
                          <a:latin typeface="Calibri Light" pitchFamily="34" charset="0"/>
                          <a:cs typeface="Calibri Light" pitchFamily="34" charset="0"/>
                        </a:rPr>
                        <a:t> EU partners </a:t>
                      </a:r>
                      <a:r>
                        <a:rPr lang="sr-Latn-RS" sz="1600" baseline="0" noProof="0" dirty="0" smtClean="0">
                          <a:solidFill>
                            <a:srgbClr val="0070C0"/>
                          </a:solidFill>
                          <a:latin typeface="Calibri Light" pitchFamily="34" charset="0"/>
                          <a:cs typeface="Calibri Light" pitchFamily="34" charset="0"/>
                        </a:rPr>
                        <a:t>institutions</a:t>
                      </a:r>
                    </a:p>
                    <a:p>
                      <a:pPr marL="0" marR="0" indent="0" algn="just"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June 2019 – UACEG (16 teaching staff), July 2019 – NMBU (16 teaching staff), September 2019 – UNIRIFCE (16 teaching staff), October 2019 – AUTH (16 teaching staff), December 2019 - UL (16 teaching staff), February 2020 - BOKU (16 teaching staff)</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03</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2.6 </a:t>
                      </a:r>
                      <a:r>
                        <a:rPr lang="en-GB" sz="1800" b="1" kern="1200" dirty="0" smtClean="0">
                          <a:solidFill>
                            <a:schemeClr val="lt1"/>
                          </a:solidFill>
                          <a:latin typeface="Calibri Light" pitchFamily="34" charset="0"/>
                          <a:ea typeface="+mn-ea"/>
                          <a:cs typeface="Calibri Light" pitchFamily="34" charset="0"/>
                        </a:rPr>
                        <a:t>Purchasing of literature, software and laboratory equipment</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Laboratories equipped</a:t>
                      </a:r>
                      <a:r>
                        <a:rPr lang="en-GB" sz="1800" kern="1200" dirty="0" smtClean="0">
                          <a:solidFill>
                            <a:schemeClr val="dk1"/>
                          </a:solidFill>
                          <a:latin typeface="+mn-lt"/>
                          <a:ea typeface="+mn-ea"/>
                          <a:cs typeface="+mn-cs"/>
                        </a:rPr>
                        <a:t>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AUTh </a:t>
                      </a:r>
                      <a:r>
                        <a:rPr lang="en-GB" sz="1600" baseline="0" noProof="0" dirty="0" smtClean="0">
                          <a:solidFill>
                            <a:srgbClr val="0070C0"/>
                          </a:solidFill>
                          <a:latin typeface="Calibri Light" pitchFamily="34" charset="0"/>
                          <a:cs typeface="Calibri Light" pitchFamily="34" charset="0"/>
                        </a:rPr>
                        <a:t>in </a:t>
                      </a:r>
                      <a:r>
                        <a:rPr lang="en-GB" sz="1600" baseline="0" noProof="0" dirty="0" smtClean="0">
                          <a:solidFill>
                            <a:srgbClr val="0070C0"/>
                          </a:solidFill>
                          <a:latin typeface="Calibri Light" pitchFamily="34" charset="0"/>
                          <a:cs typeface="Calibri Light" pitchFamily="34" charset="0"/>
                        </a:rPr>
                        <a:t>consultation with </a:t>
                      </a:r>
                      <a:r>
                        <a:rPr lang="sr-Latn-RS" sz="1600" baseline="0" noProof="0" dirty="0" smtClean="0">
                          <a:solidFill>
                            <a:srgbClr val="0070C0"/>
                          </a:solidFill>
                          <a:latin typeface="Calibri Light" pitchFamily="34" charset="0"/>
                          <a:cs typeface="Calibri Light" pitchFamily="34" charset="0"/>
                        </a:rPr>
                        <a:t>contact persons from </a:t>
                      </a:r>
                      <a:r>
                        <a:rPr lang="sr-Latn-RS" sz="1600" baseline="0" noProof="0" dirty="0" smtClean="0">
                          <a:solidFill>
                            <a:srgbClr val="0070C0"/>
                          </a:solidFill>
                          <a:latin typeface="Calibri Light" pitchFamily="34" charset="0"/>
                          <a:cs typeface="Calibri Light" pitchFamily="34" charset="0"/>
                        </a:rPr>
                        <a:t>WB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WP3 </a:t>
            </a:r>
            <a:r>
              <a:rPr lang="sr-Latn-RS" sz="4000" dirty="0" smtClean="0">
                <a:solidFill>
                  <a:schemeClr val="tx2">
                    <a:lumMod val="60000"/>
                    <a:lumOff val="40000"/>
                  </a:schemeClr>
                </a:solidFill>
              </a:rPr>
              <a:t>– to do </a:t>
            </a:r>
            <a:r>
              <a:rPr lang="sr-Latn-RS" sz="4000" dirty="0" smtClean="0">
                <a:solidFill>
                  <a:schemeClr val="tx2">
                    <a:lumMod val="60000"/>
                    <a:lumOff val="40000"/>
                  </a:schemeClr>
                </a:solidFill>
              </a:rPr>
              <a:t>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Development of trainings for professionals </a:t>
            </a:r>
            <a:endParaRPr lang="sr-Latn-RS" sz="2800" dirty="0" smtClean="0">
              <a:solidFill>
                <a:schemeClr val="tx2">
                  <a:lumMod val="60000"/>
                  <a:lumOff val="40000"/>
                </a:schemeClr>
              </a:solidFill>
              <a:latin typeface="Calibri Light" pitchFamily="34" charset="0"/>
              <a:cs typeface="Calibri Light" pitchFamily="34" charset="0"/>
            </a:endParaRPr>
          </a:p>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in </a:t>
            </a:r>
            <a:r>
              <a:rPr lang="en-GB" sz="2800" dirty="0" smtClean="0">
                <a:solidFill>
                  <a:schemeClr val="tx2">
                    <a:lumMod val="60000"/>
                    <a:lumOff val="40000"/>
                  </a:schemeClr>
                </a:solidFill>
                <a:latin typeface="Calibri Light" pitchFamily="34" charset="0"/>
                <a:cs typeface="Calibri Light" pitchFamily="34" charset="0"/>
              </a:rPr>
              <a:t>water sector </a:t>
            </a: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533400" y="2301241"/>
          <a:ext cx="7994316" cy="3093719"/>
        </p:xfrm>
        <a:graphic>
          <a:graphicData uri="http://schemas.openxmlformats.org/drawingml/2006/table">
            <a:tbl>
              <a:tblPr firstRow="1" bandRow="1">
                <a:tableStyleId>{5C22544A-7EE6-4342-B048-85BDC9FD1C3A}</a:tableStyleId>
              </a:tblPr>
              <a:tblGrid>
                <a:gridCol w="6585976"/>
                <a:gridCol w="1408340"/>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3.1</a:t>
                      </a:r>
                      <a:r>
                        <a:rPr lang="en-GB" sz="1800" b="1" dirty="0" smtClean="0">
                          <a:latin typeface="Calibri Light" pitchFamily="34" charset="0"/>
                          <a:cs typeface="Calibri Light" pitchFamily="34" charset="0"/>
                        </a:rPr>
                        <a:t> </a:t>
                      </a:r>
                      <a:r>
                        <a:rPr lang="en-GB" sz="1800" b="1" kern="1200" dirty="0" smtClean="0">
                          <a:solidFill>
                            <a:schemeClr val="lt1"/>
                          </a:solidFill>
                          <a:latin typeface="+mn-lt"/>
                          <a:ea typeface="+mn-ea"/>
                          <a:cs typeface="+mn-cs"/>
                        </a:rPr>
                        <a:t> </a:t>
                      </a:r>
                      <a:r>
                        <a:rPr lang="en-GB" sz="1800" b="1" kern="1200" dirty="0" smtClean="0">
                          <a:solidFill>
                            <a:schemeClr val="lt1"/>
                          </a:solidFill>
                          <a:latin typeface="Calibri Light" pitchFamily="34" charset="0"/>
                          <a:ea typeface="+mn-ea"/>
                          <a:cs typeface="Calibri Light" pitchFamily="34" charset="0"/>
                        </a:rPr>
                        <a:t>Introduction with LLL courses for professionals in water sector in EU </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Report on LLL courses for professionals in EU water sector created</a:t>
                      </a:r>
                      <a:r>
                        <a:rPr lang="sr-Latn-RS" sz="1600" kern="120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UPKM </a:t>
                      </a:r>
                      <a:r>
                        <a:rPr lang="en-GB" sz="1600" baseline="0" noProof="0" dirty="0" smtClean="0">
                          <a:solidFill>
                            <a:srgbClr val="0070C0"/>
                          </a:solidFill>
                          <a:latin typeface="Calibri Light" pitchFamily="34" charset="0"/>
                          <a:cs typeface="Calibri Light" pitchFamily="34" charset="0"/>
                        </a:rPr>
                        <a:t>in </a:t>
                      </a:r>
                      <a:r>
                        <a:rPr lang="en-GB" sz="1600" baseline="0" noProof="0" dirty="0" smtClean="0">
                          <a:solidFill>
                            <a:srgbClr val="0070C0"/>
                          </a:solidFill>
                          <a:latin typeface="Calibri Light" pitchFamily="34" charset="0"/>
                          <a:cs typeface="Calibri Light" pitchFamily="34" charset="0"/>
                        </a:rPr>
                        <a:t>consultation with </a:t>
                      </a:r>
                      <a:r>
                        <a:rPr lang="sr-Latn-RS" sz="1600" baseline="0" noProof="0" dirty="0" smtClean="0">
                          <a:solidFill>
                            <a:srgbClr val="0070C0"/>
                          </a:solidFill>
                          <a:latin typeface="Calibri Light" pitchFamily="34" charset="0"/>
                          <a:cs typeface="Calibri Light" pitchFamily="34" charset="0"/>
                        </a:rPr>
                        <a:t>contact persons from </a:t>
                      </a:r>
                      <a:r>
                        <a:rPr lang="sr-Latn-RS" sz="1600" baseline="0" noProof="0" dirty="0" smtClean="0">
                          <a:solidFill>
                            <a:srgbClr val="0070C0"/>
                          </a:solidFill>
                          <a:latin typeface="Calibri Light" pitchFamily="34" charset="0"/>
                          <a:cs typeface="Calibri Light" pitchFamily="34" charset="0"/>
                        </a:rPr>
                        <a:t>EU institutions </a:t>
                      </a:r>
                      <a:endParaRPr lang="sr-Latn-RS" sz="1600" baseline="0" noProof="0" dirty="0" smtClean="0">
                        <a:solidFill>
                          <a:srgbClr val="0070C0"/>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05</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19</a:t>
                      </a: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3.2</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Analyse of water sector needs for LLL courses in WB</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Survey of water sector needs in WB created</a:t>
                      </a:r>
                      <a:r>
                        <a:rPr lang="en-GB" sz="1800" kern="1200" dirty="0" smtClean="0">
                          <a:solidFill>
                            <a:schemeClr val="dk1"/>
                          </a:solidFill>
                          <a:latin typeface="+mn-lt"/>
                          <a:ea typeface="+mn-ea"/>
                          <a:cs typeface="+mn-cs"/>
                        </a:rPr>
                        <a:t>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UPKM </a:t>
                      </a:r>
                      <a:r>
                        <a:rPr lang="en-GB" sz="1600" baseline="0" noProof="0" dirty="0" smtClean="0">
                          <a:solidFill>
                            <a:srgbClr val="0070C0"/>
                          </a:solidFill>
                          <a:latin typeface="Calibri Light" pitchFamily="34" charset="0"/>
                          <a:cs typeface="Calibri Light" pitchFamily="34" charset="0"/>
                        </a:rPr>
                        <a:t>in </a:t>
                      </a:r>
                      <a:r>
                        <a:rPr lang="en-GB" sz="1600" baseline="0" noProof="0" dirty="0" smtClean="0">
                          <a:solidFill>
                            <a:srgbClr val="0070C0"/>
                          </a:solidFill>
                          <a:latin typeface="Calibri Light" pitchFamily="34" charset="0"/>
                          <a:cs typeface="Calibri Light" pitchFamily="34" charset="0"/>
                        </a:rPr>
                        <a:t>consultation with</a:t>
                      </a:r>
                      <a:r>
                        <a:rPr lang="sr-Latn-RS" sz="1600" baseline="0" noProof="0" dirty="0" smtClean="0">
                          <a:solidFill>
                            <a:srgbClr val="0070C0"/>
                          </a:solidFill>
                          <a:latin typeface="Calibri Light" pitchFamily="34" charset="0"/>
                          <a:cs typeface="Calibri Light" pitchFamily="34" charset="0"/>
                        </a:rPr>
                        <a:t> </a:t>
                      </a:r>
                      <a:r>
                        <a:rPr lang="sr-Latn-RS" sz="1600" baseline="0" noProof="0" dirty="0" smtClean="0">
                          <a:solidFill>
                            <a:srgbClr val="0070C0"/>
                          </a:solidFill>
                          <a:latin typeface="Calibri Light" pitchFamily="34" charset="0"/>
                          <a:cs typeface="Calibri Light" pitchFamily="34" charset="0"/>
                        </a:rPr>
                        <a:t>WB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06</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19</a:t>
                      </a: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3.3 </a:t>
                      </a:r>
                      <a:r>
                        <a:rPr lang="en-GB" sz="1800" b="1" kern="1200" dirty="0" smtClean="0">
                          <a:solidFill>
                            <a:schemeClr val="lt1"/>
                          </a:solidFill>
                          <a:latin typeface="Calibri Light" pitchFamily="34" charset="0"/>
                          <a:ea typeface="+mn-ea"/>
                          <a:cs typeface="Calibri Light" pitchFamily="34" charset="0"/>
                        </a:rPr>
                        <a:t>Development of trainings’ content and corresponding educational material</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Trainings’ material prepared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UPKM </a:t>
                      </a:r>
                      <a:r>
                        <a:rPr lang="en-GB" sz="1600" baseline="0" noProof="0" dirty="0" smtClean="0">
                          <a:solidFill>
                            <a:srgbClr val="0070C0"/>
                          </a:solidFill>
                          <a:latin typeface="Calibri Light" pitchFamily="34" charset="0"/>
                          <a:cs typeface="Calibri Light" pitchFamily="34" charset="0"/>
                        </a:rPr>
                        <a:t>in </a:t>
                      </a:r>
                      <a:r>
                        <a:rPr lang="en-GB" sz="1600" baseline="0" noProof="0" dirty="0" smtClean="0">
                          <a:solidFill>
                            <a:srgbClr val="0070C0"/>
                          </a:solidFill>
                          <a:latin typeface="Calibri Light" pitchFamily="34" charset="0"/>
                          <a:cs typeface="Calibri Light" pitchFamily="34" charset="0"/>
                        </a:rPr>
                        <a:t>consultation with </a:t>
                      </a:r>
                      <a:r>
                        <a:rPr lang="sr-Latn-RS" sz="1600" baseline="0" noProof="0" dirty="0" smtClean="0">
                          <a:solidFill>
                            <a:srgbClr val="0070C0"/>
                          </a:solidFill>
                          <a:latin typeface="Calibri Light" pitchFamily="34" charset="0"/>
                          <a:cs typeface="Calibri Light" pitchFamily="34" charset="0"/>
                        </a:rPr>
                        <a:t>contact persons from </a:t>
                      </a:r>
                      <a:r>
                        <a:rPr lang="sr-Latn-RS" sz="1600" baseline="0" noProof="0" dirty="0" smtClean="0">
                          <a:solidFill>
                            <a:srgbClr val="0070C0"/>
                          </a:solidFill>
                          <a:latin typeface="Calibri Light" pitchFamily="34" charset="0"/>
                          <a:cs typeface="Calibri Light" pitchFamily="34" charset="0"/>
                        </a:rPr>
                        <a:t>WB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03</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 xmlns:p14="http://schemas.microsoft.com/office/powerpoint/2010/main" val="4192900708"/>
              </p:ext>
            </p:extLst>
          </p:nvPr>
        </p:nvGraphicFramePr>
        <p:xfrm>
          <a:off x="381000" y="1676400"/>
          <a:ext cx="8382000" cy="4514339"/>
        </p:xfrm>
        <a:graphic>
          <a:graphicData uri="http://schemas.openxmlformats.org/drawingml/2006/table">
            <a:tbl>
              <a:tblPr firstRow="1" bandRow="1">
                <a:tableStyleId>{5C22544A-7EE6-4342-B048-85BDC9FD1C3A}</a:tableStyleId>
              </a:tblPr>
              <a:tblGrid>
                <a:gridCol w="6905363"/>
                <a:gridCol w="1476637"/>
              </a:tblGrid>
              <a:tr h="43796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4.1</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Implementation of developed master curricula</a:t>
                      </a:r>
                      <a:r>
                        <a:rPr lang="en-GB" sz="1800" b="1" dirty="0" smtClean="0">
                          <a:latin typeface="Calibri Light" pitchFamily="34" charset="0"/>
                          <a:cs typeface="Calibri Light" pitchFamily="34" charset="0"/>
                        </a:rPr>
                        <a:t> </a:t>
                      </a:r>
                      <a:endParaRPr lang="en-US" dirty="0" smtClean="0">
                        <a:solidFill>
                          <a:srgbClr val="0070C0"/>
                        </a:solidFill>
                        <a:latin typeface="Calibri Light" pitchFamily="34" charset="0"/>
                        <a:cs typeface="Calibri Light" pitchFamily="34" charset="0"/>
                      </a:endParaRPr>
                    </a:p>
                  </a:txBody>
                  <a:tcPr/>
                </a:tc>
                <a:tc hMerge="1">
                  <a:txBody>
                    <a:bodyPr/>
                    <a:lstStyle/>
                    <a:p>
                      <a:endParaRPr lang="en-US" dirty="0"/>
                    </a:p>
                  </a:txBody>
                  <a:tcPr/>
                </a:tc>
              </a:tr>
              <a:tr h="6288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noProof="0" dirty="0" smtClean="0">
                          <a:solidFill>
                            <a:schemeClr val="tx1"/>
                          </a:solidFill>
                          <a:latin typeface="Calibri Light" pitchFamily="34" charset="0"/>
                          <a:ea typeface="+mn-ea"/>
                          <a:cs typeface="Calibri Light" pitchFamily="34" charset="0"/>
                        </a:rPr>
                        <a:t>Master curricula implemented</a:t>
                      </a:r>
                      <a:r>
                        <a:rPr lang="sr-Latn-RS" sz="1600" kern="1200" noProof="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NMBU </a:t>
                      </a:r>
                      <a:r>
                        <a:rPr lang="en-GB" sz="1600" baseline="0" noProof="0" dirty="0" smtClean="0">
                          <a:solidFill>
                            <a:srgbClr val="0070C0"/>
                          </a:solidFill>
                          <a:latin typeface="Calibri Light" pitchFamily="34" charset="0"/>
                          <a:cs typeface="Calibri Light" pitchFamily="34" charset="0"/>
                        </a:rPr>
                        <a:t>in </a:t>
                      </a:r>
                      <a:r>
                        <a:rPr lang="en-GB" sz="1600" baseline="0" noProof="0" dirty="0" smtClean="0">
                          <a:solidFill>
                            <a:srgbClr val="0070C0"/>
                          </a:solidFill>
                          <a:latin typeface="Calibri Light" pitchFamily="34" charset="0"/>
                          <a:cs typeface="Calibri Light" pitchFamily="34" charset="0"/>
                        </a:rPr>
                        <a:t>consultation with </a:t>
                      </a:r>
                      <a:r>
                        <a:rPr lang="sr-Latn-RS" sz="1600" baseline="0" noProof="0" dirty="0" smtClean="0">
                          <a:solidFill>
                            <a:srgbClr val="0070C0"/>
                          </a:solidFill>
                          <a:latin typeface="Calibri Light" pitchFamily="34" charset="0"/>
                          <a:cs typeface="Calibri Light" pitchFamily="34" charset="0"/>
                        </a:rPr>
                        <a:t>contact persons from </a:t>
                      </a:r>
                      <a:r>
                        <a:rPr lang="sr-Latn-RS" sz="1600" baseline="0" noProof="0" dirty="0" smtClean="0">
                          <a:solidFill>
                            <a:srgbClr val="0070C0"/>
                          </a:solidFill>
                          <a:latin typeface="Calibri Light" pitchFamily="34" charset="0"/>
                          <a:cs typeface="Calibri Light" pitchFamily="34" charset="0"/>
                        </a:rPr>
                        <a:t>WB </a:t>
                      </a:r>
                      <a:r>
                        <a:rPr lang="sr-Latn-RS" sz="1600" baseline="0" noProof="0" dirty="0" smtClean="0">
                          <a:solidFill>
                            <a:srgbClr val="0070C0"/>
                          </a:solidFill>
                          <a:latin typeface="Calibri Light" pitchFamily="34" charset="0"/>
                          <a:cs typeface="Calibri Light" pitchFamily="34" charset="0"/>
                        </a:rPr>
                        <a:t>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endParaRPr lang="en-US" sz="1600" u="none" dirty="0" smtClean="0">
                        <a:solidFill>
                          <a:schemeClr val="tx1"/>
                        </a:solidFill>
                        <a:latin typeface="Calibri Light" pitchFamily="34" charset="0"/>
                        <a:cs typeface="Calibri Light" pitchFamily="34" charset="0"/>
                      </a:endParaRPr>
                    </a:p>
                  </a:txBody>
                  <a:tcPr/>
                </a:tc>
              </a:tr>
              <a:tr h="525555">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4.2</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Implementation of trainings for professionals in water sector</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3931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Participants trained</a:t>
                      </a:r>
                      <a:r>
                        <a:rPr lang="sr-Latn-RS" sz="1600" kern="1200" dirty="0" smtClean="0">
                          <a:solidFill>
                            <a:schemeClr val="tx1"/>
                          </a:solidFill>
                          <a:latin typeface="Calibri Light" pitchFamily="34" charset="0"/>
                          <a:ea typeface="+mn-ea"/>
                          <a:cs typeface="Calibri Light" pitchFamily="34" charset="0"/>
                        </a:rPr>
                        <a:t>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NMBU</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t>
                      </a:r>
                      <a:r>
                        <a:rPr lang="sr-Latn-RS" sz="1600" baseline="0" noProof="0" dirty="0" smtClean="0">
                          <a:solidFill>
                            <a:srgbClr val="0070C0"/>
                          </a:solidFill>
                          <a:latin typeface="Calibri Light" pitchFamily="34" charset="0"/>
                          <a:cs typeface="Calibri Light" pitchFamily="34" charset="0"/>
                        </a:rPr>
                        <a:t>WB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endParaRPr lang="en-US" sz="1600" u="none" dirty="0" smtClean="0">
                        <a:solidFill>
                          <a:schemeClr val="tx1"/>
                        </a:solidFill>
                        <a:latin typeface="Calibri Light" pitchFamily="34" charset="0"/>
                        <a:cs typeface="Calibri Light" pitchFamily="34" charset="0"/>
                      </a:endParaRPr>
                    </a:p>
                  </a:txBody>
                  <a:tcPr/>
                </a:tc>
              </a:tr>
              <a:tr h="509015">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4.3 </a:t>
                      </a:r>
                      <a:r>
                        <a:rPr lang="en-GB" sz="1800" b="1" kern="1200" dirty="0" smtClean="0">
                          <a:solidFill>
                            <a:schemeClr val="lt1"/>
                          </a:solidFill>
                          <a:latin typeface="Calibri Light" pitchFamily="34" charset="0"/>
                          <a:ea typeface="+mn-ea"/>
                          <a:cs typeface="Calibri Light" pitchFamily="34" charset="0"/>
                        </a:rPr>
                        <a:t>Self-evaluation of master curricula</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65703">
                <a:tc>
                  <a:txBody>
                    <a:bodyPr/>
                    <a:lstStyle/>
                    <a:p>
                      <a:r>
                        <a:rPr lang="en-GB" sz="1600" kern="1200" dirty="0" smtClean="0">
                          <a:solidFill>
                            <a:schemeClr val="tx1"/>
                          </a:solidFill>
                          <a:latin typeface="Calibri Light" pitchFamily="34" charset="0"/>
                          <a:ea typeface="+mn-ea"/>
                          <a:cs typeface="Calibri Light" pitchFamily="34" charset="0"/>
                        </a:rPr>
                        <a:t>Quality report on master curricula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NMBU </a:t>
                      </a:r>
                      <a:r>
                        <a:rPr lang="en-GB" sz="1600" baseline="0" noProof="0" dirty="0" smtClean="0">
                          <a:solidFill>
                            <a:srgbClr val="0070C0"/>
                          </a:solidFill>
                          <a:latin typeface="Calibri Light" pitchFamily="34" charset="0"/>
                          <a:cs typeface="Calibri Light" pitchFamily="34" charset="0"/>
                        </a:rPr>
                        <a:t>in </a:t>
                      </a:r>
                      <a:r>
                        <a:rPr lang="en-GB" sz="1600" baseline="0" noProof="0" dirty="0" smtClean="0">
                          <a:solidFill>
                            <a:srgbClr val="0070C0"/>
                          </a:solidFill>
                          <a:latin typeface="Calibri Light" pitchFamily="34" charset="0"/>
                          <a:cs typeface="Calibri Light" pitchFamily="34" charset="0"/>
                        </a:rPr>
                        <a:t>consultation with </a:t>
                      </a:r>
                      <a:r>
                        <a:rPr lang="sr-Latn-RS" sz="1600" baseline="0" noProof="0" dirty="0" smtClean="0">
                          <a:solidFill>
                            <a:srgbClr val="0070C0"/>
                          </a:solidFill>
                          <a:latin typeface="Calibri Light" pitchFamily="34" charset="0"/>
                          <a:cs typeface="Calibri Light" pitchFamily="34" charset="0"/>
                        </a:rPr>
                        <a:t>contact persons from </a:t>
                      </a:r>
                      <a:r>
                        <a:rPr lang="sr-Latn-RS" sz="1600" baseline="0" noProof="0" dirty="0" smtClean="0">
                          <a:solidFill>
                            <a:srgbClr val="0070C0"/>
                          </a:solidFill>
                          <a:latin typeface="Calibri Light" pitchFamily="34" charset="0"/>
                          <a:cs typeface="Calibri Light" pitchFamily="34" charset="0"/>
                        </a:rPr>
                        <a:t>WB </a:t>
                      </a:r>
                      <a:r>
                        <a:rPr lang="sr-Latn-RS" sz="1600" baseline="0" noProof="0" dirty="0" smtClean="0">
                          <a:solidFill>
                            <a:srgbClr val="0070C0"/>
                          </a:solidFill>
                          <a:latin typeface="Calibri Light" pitchFamily="34" charset="0"/>
                          <a:cs typeface="Calibri Light" pitchFamily="34" charset="0"/>
                        </a:rPr>
                        <a:t>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.0</a:t>
                      </a:r>
                      <a:r>
                        <a:rPr lang="sr-Latn-RS" sz="1600" u="none" dirty="0" smtClean="0">
                          <a:solidFill>
                            <a:schemeClr val="tx1"/>
                          </a:solidFill>
                          <a:latin typeface="Calibri Light" pitchFamily="34" charset="0"/>
                          <a:cs typeface="Calibri Light" pitchFamily="34" charset="0"/>
                        </a:rPr>
                        <a:t>8</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endParaRPr lang="en-US" sz="1600" u="none" dirty="0" smtClean="0">
                        <a:solidFill>
                          <a:schemeClr val="tx1"/>
                        </a:solidFill>
                        <a:latin typeface="Calibri Light" pitchFamily="34" charset="0"/>
                        <a:cs typeface="Calibri Light" pitchFamily="34" charset="0"/>
                      </a:endParaRPr>
                    </a:p>
                  </a:txBody>
                  <a:tcPr/>
                </a:tc>
              </a:tr>
              <a:tr h="502443">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4.4</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Self-evaluation of trainings for professionals in water sector</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tc>
              </a:tr>
              <a:tr h="6657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Quality report on trainings </a:t>
                      </a:r>
                      <a:r>
                        <a:rPr lang="sr-Latn-RS" sz="1600" kern="1200" dirty="0" smtClean="0">
                          <a:solidFill>
                            <a:schemeClr val="tx1"/>
                          </a:solidFill>
                          <a:latin typeface="Calibri Light" pitchFamily="34" charset="0"/>
                          <a:ea typeface="+mn-ea"/>
                          <a:cs typeface="Calibri Light" pitchFamily="34" charset="0"/>
                        </a:rPr>
                        <a:t>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NMBU </a:t>
                      </a:r>
                      <a:r>
                        <a:rPr lang="en-GB" sz="1600" baseline="0" noProof="0" dirty="0" smtClean="0">
                          <a:solidFill>
                            <a:srgbClr val="0070C0"/>
                          </a:solidFill>
                          <a:latin typeface="Calibri Light" pitchFamily="34" charset="0"/>
                          <a:cs typeface="Calibri Light" pitchFamily="34" charset="0"/>
                        </a:rPr>
                        <a:t>in </a:t>
                      </a:r>
                      <a:r>
                        <a:rPr lang="en-GB" sz="1600" baseline="0" noProof="0" dirty="0" smtClean="0">
                          <a:solidFill>
                            <a:srgbClr val="0070C0"/>
                          </a:solidFill>
                          <a:latin typeface="Calibri Light" pitchFamily="34" charset="0"/>
                          <a:cs typeface="Calibri Light" pitchFamily="34" charset="0"/>
                        </a:rPr>
                        <a:t>consultation with </a:t>
                      </a:r>
                      <a:r>
                        <a:rPr lang="sr-Latn-RS" sz="1600" baseline="0" noProof="0" dirty="0" smtClean="0">
                          <a:solidFill>
                            <a:srgbClr val="0070C0"/>
                          </a:solidFill>
                          <a:latin typeface="Calibri Light" pitchFamily="34" charset="0"/>
                          <a:cs typeface="Calibri Light" pitchFamily="34" charset="0"/>
                        </a:rPr>
                        <a:t>contact persons from </a:t>
                      </a:r>
                      <a:r>
                        <a:rPr lang="sr-Latn-RS" sz="1600" baseline="0" noProof="0" dirty="0" smtClean="0">
                          <a:solidFill>
                            <a:srgbClr val="0070C0"/>
                          </a:solidFill>
                          <a:latin typeface="Calibri Light" pitchFamily="34" charset="0"/>
                          <a:cs typeface="Calibri Light" pitchFamily="34" charset="0"/>
                        </a:rPr>
                        <a:t>WB </a:t>
                      </a:r>
                      <a:r>
                        <a:rPr lang="sr-Latn-RS" sz="1600" baseline="0" noProof="0" dirty="0" smtClean="0">
                          <a:solidFill>
                            <a:srgbClr val="0070C0"/>
                          </a:solidFill>
                          <a:latin typeface="Calibri Light" pitchFamily="34" charset="0"/>
                          <a:cs typeface="Calibri Light" pitchFamily="34" charset="0"/>
                        </a:rPr>
                        <a:t>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02</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endParaRPr lang="en-US" sz="1600" u="none" dirty="0" smtClean="0">
                        <a:solidFill>
                          <a:schemeClr val="tx1"/>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bl>
          </a:graphicData>
        </a:graphic>
      </p:graphicFrame>
      <p:sp>
        <p:nvSpPr>
          <p:cNvPr id="15"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WP4 </a:t>
            </a:r>
            <a:r>
              <a:rPr lang="sr-Latn-RS" sz="4000" dirty="0" smtClean="0">
                <a:solidFill>
                  <a:schemeClr val="tx2">
                    <a:lumMod val="60000"/>
                    <a:lumOff val="40000"/>
                  </a:schemeClr>
                </a:solidFill>
              </a:rPr>
              <a:t>– to do </a:t>
            </a:r>
            <a:r>
              <a:rPr lang="sr-Latn-RS" sz="4000" dirty="0" smtClean="0">
                <a:solidFill>
                  <a:schemeClr val="tx2">
                    <a:lumMod val="60000"/>
                    <a:lumOff val="40000"/>
                  </a:schemeClr>
                </a:solidFill>
              </a:rPr>
              <a:t>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6" name="Content Placeholder 2"/>
          <p:cNvSpPr txBox="1">
            <a:spLocks/>
          </p:cNvSpPr>
          <p:nvPr/>
        </p:nvSpPr>
        <p:spPr>
          <a:xfrm>
            <a:off x="381000" y="1219200"/>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600" dirty="0" smtClean="0">
                <a:solidFill>
                  <a:schemeClr val="tx2">
                    <a:lumMod val="60000"/>
                    <a:lumOff val="40000"/>
                  </a:schemeClr>
                </a:solidFill>
                <a:latin typeface="Calibri Light" pitchFamily="34" charset="0"/>
                <a:cs typeface="Calibri Light" pitchFamily="34" charset="0"/>
              </a:rPr>
              <a:t>Implementation of developed master curricula and trainings</a:t>
            </a:r>
            <a:endParaRPr lang="en-US" sz="2600" dirty="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WP5 </a:t>
            </a:r>
            <a:r>
              <a:rPr lang="sr-Latn-RS" sz="4000" dirty="0" smtClean="0">
                <a:solidFill>
                  <a:schemeClr val="tx2">
                    <a:lumMod val="60000"/>
                    <a:lumOff val="40000"/>
                  </a:schemeClr>
                </a:solidFill>
              </a:rPr>
              <a:t>– to do </a:t>
            </a:r>
            <a:r>
              <a:rPr lang="sr-Latn-RS" sz="4000" dirty="0" smtClean="0">
                <a:solidFill>
                  <a:schemeClr val="tx2">
                    <a:lumMod val="60000"/>
                    <a:lumOff val="40000"/>
                  </a:schemeClr>
                </a:solidFill>
              </a:rPr>
              <a:t>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Quality assurance and </a:t>
            </a:r>
            <a:r>
              <a:rPr lang="en-GB" sz="2800" dirty="0" smtClean="0">
                <a:solidFill>
                  <a:schemeClr val="tx2">
                    <a:lumMod val="60000"/>
                    <a:lumOff val="40000"/>
                  </a:schemeClr>
                </a:solidFill>
                <a:latin typeface="Calibri Light" pitchFamily="34" charset="0"/>
                <a:cs typeface="Calibri Light" pitchFamily="34" charset="0"/>
              </a:rPr>
              <a:t>monitoring</a:t>
            </a: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533400" y="2301241"/>
          <a:ext cx="7994316" cy="3093719"/>
        </p:xfrm>
        <a:graphic>
          <a:graphicData uri="http://schemas.openxmlformats.org/drawingml/2006/table">
            <a:tbl>
              <a:tblPr firstRow="1" bandRow="1">
                <a:tableStyleId>{5C22544A-7EE6-4342-B048-85BDC9FD1C3A}</a:tableStyleId>
              </a:tblPr>
              <a:tblGrid>
                <a:gridCol w="6585976"/>
                <a:gridCol w="1408340"/>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5.1</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Development of the Quality and Assurance Plan</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Quality and Assurance Plan created</a:t>
                      </a:r>
                      <a:r>
                        <a:rPr lang="sr-Latn-RS" sz="1600" kern="120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UL </a:t>
                      </a:r>
                      <a:r>
                        <a:rPr lang="en-GB" sz="1600" baseline="0" noProof="0" dirty="0" smtClean="0">
                          <a:solidFill>
                            <a:srgbClr val="0070C0"/>
                          </a:solidFill>
                          <a:latin typeface="Calibri Light" pitchFamily="34" charset="0"/>
                          <a:cs typeface="Calibri Light" pitchFamily="34" charset="0"/>
                        </a:rPr>
                        <a:t>in </a:t>
                      </a:r>
                      <a:r>
                        <a:rPr lang="en-GB" sz="1600" baseline="0" noProof="0" dirty="0" smtClean="0">
                          <a:solidFill>
                            <a:srgbClr val="0070C0"/>
                          </a:solidFill>
                          <a:latin typeface="Calibri Light" pitchFamily="34" charset="0"/>
                          <a:cs typeface="Calibri Light" pitchFamily="34" charset="0"/>
                        </a:rPr>
                        <a:t>consultation with </a:t>
                      </a:r>
                      <a:r>
                        <a:rPr lang="sr-Latn-RS" sz="1600" baseline="0" noProof="0" dirty="0" smtClean="0">
                          <a:solidFill>
                            <a:srgbClr val="0070C0"/>
                          </a:solidFill>
                          <a:latin typeface="Calibri Light" pitchFamily="34" charset="0"/>
                          <a:cs typeface="Calibri Light" pitchFamily="34" charset="0"/>
                        </a:rPr>
                        <a:t>QAC team </a:t>
                      </a:r>
                      <a:endParaRPr lang="sr-Latn-RS" sz="1600" baseline="0" noProof="0" dirty="0" smtClean="0">
                        <a:solidFill>
                          <a:srgbClr val="0070C0"/>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04</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5.2</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Regular Quality Assurance Committee meetings </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Minutes of the meetings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baseline="0" noProof="0" dirty="0" smtClean="0">
                          <a:solidFill>
                            <a:srgbClr val="0070C0"/>
                          </a:solidFill>
                          <a:latin typeface="Calibri Light" pitchFamily="34" charset="0"/>
                          <a:cs typeface="Calibri Light" pitchFamily="34" charset="0"/>
                        </a:rPr>
                        <a:t>UL </a:t>
                      </a:r>
                      <a:r>
                        <a:rPr lang="en-GB" sz="1600" baseline="0" noProof="0" dirty="0" smtClean="0">
                          <a:solidFill>
                            <a:srgbClr val="0070C0"/>
                          </a:solidFill>
                          <a:latin typeface="Calibri Light" pitchFamily="34" charset="0"/>
                          <a:cs typeface="Calibri Light" pitchFamily="34" charset="0"/>
                        </a:rPr>
                        <a:t>in </a:t>
                      </a:r>
                      <a:r>
                        <a:rPr lang="en-GB" sz="1600" baseline="0" noProof="0" dirty="0" smtClean="0">
                          <a:solidFill>
                            <a:srgbClr val="0070C0"/>
                          </a:solidFill>
                          <a:latin typeface="Calibri Light" pitchFamily="34" charset="0"/>
                          <a:cs typeface="Calibri Light" pitchFamily="34" charset="0"/>
                        </a:rPr>
                        <a:t>consultation </a:t>
                      </a:r>
                      <a:r>
                        <a:rPr lang="en-GB" sz="1600" baseline="0" noProof="0" dirty="0" smtClean="0">
                          <a:solidFill>
                            <a:srgbClr val="0070C0"/>
                          </a:solidFill>
                          <a:latin typeface="Calibri Light" pitchFamily="34" charset="0"/>
                          <a:cs typeface="Calibri Light" pitchFamily="34" charset="0"/>
                        </a:rPr>
                        <a:t>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10</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5.3 </a:t>
                      </a:r>
                      <a:r>
                        <a:rPr lang="en-GB" sz="1800" b="1" kern="1200" dirty="0" smtClean="0">
                          <a:solidFill>
                            <a:schemeClr val="lt1"/>
                          </a:solidFill>
                          <a:latin typeface="Calibri Light" pitchFamily="34" charset="0"/>
                          <a:ea typeface="+mn-ea"/>
                          <a:cs typeface="Calibri Light" pitchFamily="34" charset="0"/>
                        </a:rPr>
                        <a:t>External evaluation of the project</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Report on the external quality evaluation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a:t>
                      </a:r>
                      <a:r>
                        <a:rPr lang="sr-Latn-RS" sz="1600" baseline="0" noProof="0" dirty="0" smtClean="0">
                          <a:solidFill>
                            <a:srgbClr val="0070C0"/>
                          </a:solidFill>
                          <a:latin typeface="Calibri Light" pitchFamily="34" charset="0"/>
                          <a:cs typeface="Calibri Light" pitchFamily="34" charset="0"/>
                        </a:rPr>
                        <a:t>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.0</a:t>
                      </a:r>
                      <a:r>
                        <a:rPr lang="sr-Latn-RS" sz="1600" u="none" dirty="0" smtClean="0">
                          <a:solidFill>
                            <a:schemeClr val="tx1"/>
                          </a:solidFill>
                          <a:latin typeface="Calibri Light" pitchFamily="34" charset="0"/>
                          <a:cs typeface="Calibri Light" pitchFamily="34" charset="0"/>
                        </a:rPr>
                        <a:t>6</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WP5 </a:t>
            </a:r>
            <a:r>
              <a:rPr lang="sr-Latn-RS" sz="4000" dirty="0" smtClean="0">
                <a:solidFill>
                  <a:schemeClr val="tx2">
                    <a:lumMod val="60000"/>
                    <a:lumOff val="40000"/>
                  </a:schemeClr>
                </a:solidFill>
              </a:rPr>
              <a:t>– to do </a:t>
            </a:r>
            <a:r>
              <a:rPr lang="sr-Latn-RS" sz="4000" dirty="0" smtClean="0">
                <a:solidFill>
                  <a:schemeClr val="tx2">
                    <a:lumMod val="60000"/>
                    <a:lumOff val="40000"/>
                  </a:schemeClr>
                </a:solidFill>
              </a:rPr>
              <a:t>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Quality assurance and </a:t>
            </a:r>
            <a:r>
              <a:rPr lang="en-GB" sz="2800" dirty="0" smtClean="0">
                <a:solidFill>
                  <a:schemeClr val="tx2">
                    <a:lumMod val="60000"/>
                    <a:lumOff val="40000"/>
                  </a:schemeClr>
                </a:solidFill>
                <a:latin typeface="Calibri Light" pitchFamily="34" charset="0"/>
                <a:cs typeface="Calibri Light" pitchFamily="34" charset="0"/>
              </a:rPr>
              <a:t>monitoring</a:t>
            </a: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533400" y="2301241"/>
          <a:ext cx="7994316" cy="2071788"/>
        </p:xfrm>
        <a:graphic>
          <a:graphicData uri="http://schemas.openxmlformats.org/drawingml/2006/table">
            <a:tbl>
              <a:tblPr firstRow="1" bandRow="1">
                <a:tableStyleId>{5C22544A-7EE6-4342-B048-85BDC9FD1C3A}</a:tableStyleId>
              </a:tblPr>
              <a:tblGrid>
                <a:gridCol w="6585976"/>
                <a:gridCol w="1408340"/>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5.4</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External financial control</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Report on the external audit</a:t>
                      </a:r>
                      <a:r>
                        <a:rPr lang="sr-Latn-RS" sz="1600" kern="120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 </a:t>
                      </a:r>
                      <a:r>
                        <a:rPr lang="en-GB" sz="1600" baseline="0" noProof="0" dirty="0" smtClean="0">
                          <a:solidFill>
                            <a:srgbClr val="0070C0"/>
                          </a:solidFill>
                          <a:latin typeface="Calibri Light" pitchFamily="34" charset="0"/>
                          <a:cs typeface="Calibri Light" pitchFamily="34" charset="0"/>
                        </a:rPr>
                        <a:t>in </a:t>
                      </a:r>
                      <a:r>
                        <a:rPr lang="en-GB" sz="1600" baseline="0" noProof="0" dirty="0" smtClean="0">
                          <a:solidFill>
                            <a:srgbClr val="0070C0"/>
                          </a:solidFill>
                          <a:latin typeface="Calibri Light" pitchFamily="34" charset="0"/>
                          <a:cs typeface="Calibri Light" pitchFamily="34" charset="0"/>
                        </a:rPr>
                        <a:t>consultation </a:t>
                      </a:r>
                      <a:r>
                        <a:rPr lang="en-GB" sz="1600" baseline="0" noProof="0" dirty="0" smtClean="0">
                          <a:solidFill>
                            <a:srgbClr val="0070C0"/>
                          </a:solidFill>
                          <a:latin typeface="Calibri Light" pitchFamily="34" charset="0"/>
                          <a:cs typeface="Calibri Light" pitchFamily="34" charset="0"/>
                        </a:rPr>
                        <a:t>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sr-Latn-RS" sz="1600" baseline="0" noProof="0" dirty="0" smtClean="0">
                        <a:solidFill>
                          <a:srgbClr val="0070C0"/>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5.5</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Inter-project coaching</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Report on the inter-project coaching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baseline="0" noProof="0" dirty="0" smtClean="0">
                          <a:solidFill>
                            <a:srgbClr val="0070C0"/>
                          </a:solidFill>
                          <a:latin typeface="Calibri Light" pitchFamily="34" charset="0"/>
                          <a:cs typeface="Calibri Light" pitchFamily="34" charset="0"/>
                        </a:rPr>
                        <a:t>UL </a:t>
                      </a:r>
                      <a:r>
                        <a:rPr lang="en-GB" sz="1600" baseline="0" noProof="0" dirty="0" smtClean="0">
                          <a:solidFill>
                            <a:srgbClr val="0070C0"/>
                          </a:solidFill>
                          <a:latin typeface="Calibri Light" pitchFamily="34" charset="0"/>
                          <a:cs typeface="Calibri Light" pitchFamily="34" charset="0"/>
                        </a:rPr>
                        <a:t>in </a:t>
                      </a:r>
                      <a:r>
                        <a:rPr lang="en-GB" sz="1600" baseline="0" noProof="0" dirty="0" smtClean="0">
                          <a:solidFill>
                            <a:srgbClr val="0070C0"/>
                          </a:solidFill>
                          <a:latin typeface="Calibri Light" pitchFamily="34" charset="0"/>
                          <a:cs typeface="Calibri Light" pitchFamily="34" charset="0"/>
                        </a:rPr>
                        <a:t>consultation </a:t>
                      </a:r>
                      <a:r>
                        <a:rPr lang="en-GB" sz="1600" baseline="0" noProof="0" dirty="0" smtClean="0">
                          <a:solidFill>
                            <a:srgbClr val="0070C0"/>
                          </a:solidFill>
                          <a:latin typeface="Calibri Light" pitchFamily="34" charset="0"/>
                          <a:cs typeface="Calibri Light" pitchFamily="34" charset="0"/>
                        </a:rPr>
                        <a:t>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05</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1643</TotalTime>
  <Words>1491</Words>
  <Application>Microsoft Office PowerPoint</Application>
  <PresentationFormat>On-screen Show (4:3)</PresentationFormat>
  <Paragraphs>189</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WP1 – to do list</vt:lpstr>
      <vt:lpstr>WP1 – to do list</vt:lpstr>
      <vt:lpstr>WP2 – to do list</vt:lpstr>
      <vt:lpstr>WP2 – to do list</vt:lpstr>
      <vt:lpstr>WP3 – to do list</vt:lpstr>
      <vt:lpstr>WP4 – to do list</vt:lpstr>
      <vt:lpstr>WP5 – to do list</vt:lpstr>
      <vt:lpstr>WP5 – to do list</vt:lpstr>
      <vt:lpstr>WP6 – to do list</vt:lpstr>
      <vt:lpstr>WP6 – to do list</vt:lpstr>
      <vt:lpstr>WP7 – to do list</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Milan</dc:creator>
  <cp:lastModifiedBy>Milan</cp:lastModifiedBy>
  <cp:revision>31</cp:revision>
  <dcterms:created xsi:type="dcterms:W3CDTF">2006-08-16T00:00:00Z</dcterms:created>
  <dcterms:modified xsi:type="dcterms:W3CDTF">2018-12-15T13:31:44Z</dcterms:modified>
</cp:coreProperties>
</file>