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90" r:id="rId4"/>
    <p:sldId id="291" r:id="rId5"/>
    <p:sldId id="292" r:id="rId6"/>
    <p:sldId id="293" r:id="rId7"/>
    <p:sldId id="295" r:id="rId8"/>
    <p:sldId id="296" r:id="rId9"/>
    <p:sldId id="297" r:id="rId10"/>
    <p:sldId id="298" r:id="rId11"/>
    <p:sldId id="299" r:id="rId12"/>
    <p:sldId id="300" r:id="rId13"/>
    <p:sldId id="30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15-Dec-18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15-Dec-18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Overview of the first project year</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Kick-off meeting/ 21 December 2018</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WP6 </a:t>
            </a:r>
            <a:r>
              <a:rPr lang="sr-Latn-RS" sz="4000" dirty="0" smtClean="0">
                <a:solidFill>
                  <a:schemeClr val="tx2">
                    <a:lumMod val="60000"/>
                    <a:lumOff val="40000"/>
                  </a:schemeClr>
                </a:solidFill>
              </a:rPr>
              <a:t>–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Dissemination and </a:t>
            </a:r>
            <a:r>
              <a:rPr lang="en-GB" sz="2800" dirty="0" smtClean="0">
                <a:solidFill>
                  <a:schemeClr val="tx2">
                    <a:lumMod val="60000"/>
                    <a:lumOff val="40000"/>
                  </a:schemeClr>
                </a:solidFill>
                <a:latin typeface="Calibri Light" pitchFamily="34" charset="0"/>
                <a:cs typeface="Calibri Light" pitchFamily="34" charset="0"/>
              </a:rPr>
              <a:t>exploitation</a:t>
            </a:r>
            <a:endParaRPr lang="en-US" sz="2800"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093719"/>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6.1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Creation of the Dissemination &amp; Exploitation Plan </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Dissemination and exploitation plan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all institutionsteam </a:t>
                      </a:r>
                      <a:endParaRPr lang="sr-Latn-RS" sz="1600" baseline="0" noProof="0" dirty="0" smtClean="0">
                        <a:solidFill>
                          <a:srgbClr val="0070C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6.2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project website and promotional materials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Promotion material created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UNI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a:t>
                      </a:r>
                      <a:r>
                        <a:rPr lang="en-GB" sz="1600" baseline="0" noProof="0" dirty="0" smtClean="0">
                          <a:solidFill>
                            <a:srgbClr val="0070C0"/>
                          </a:solidFill>
                          <a:latin typeface="Calibri Light" pitchFamily="34" charset="0"/>
                          <a:cs typeface="Calibri Light" pitchFamily="34" charset="0"/>
                        </a:rPr>
                        <a:t>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6.3 </a:t>
                      </a:r>
                      <a:r>
                        <a:rPr lang="en-GB" sz="1800" b="1" kern="1200" dirty="0" smtClean="0">
                          <a:solidFill>
                            <a:schemeClr val="lt1"/>
                          </a:solidFill>
                          <a:latin typeface="Calibri Light" pitchFamily="34" charset="0"/>
                          <a:ea typeface="+mn-ea"/>
                          <a:cs typeface="Calibri Light" pitchFamily="34" charset="0"/>
                        </a:rPr>
                        <a:t>Info days for student enrolment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Info days organized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t>
                      </a:r>
                      <a:r>
                        <a:rPr lang="sr-Latn-RS" sz="1600" baseline="0" noProof="0" dirty="0" smtClean="0">
                          <a:solidFill>
                            <a:srgbClr val="0070C0"/>
                          </a:solidFill>
                          <a:latin typeface="Calibri Light" pitchFamily="34" charset="0"/>
                          <a:cs typeface="Calibri Light" pitchFamily="34" charset="0"/>
                        </a:rPr>
                        <a:t>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WP6 </a:t>
            </a:r>
            <a:r>
              <a:rPr lang="sr-Latn-RS" sz="4000" dirty="0" smtClean="0">
                <a:solidFill>
                  <a:schemeClr val="tx2">
                    <a:lumMod val="60000"/>
                    <a:lumOff val="40000"/>
                  </a:schemeClr>
                </a:solidFill>
              </a:rPr>
              <a:t>–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Dissemination and </a:t>
            </a:r>
            <a:r>
              <a:rPr lang="en-GB" sz="2800" dirty="0" smtClean="0">
                <a:solidFill>
                  <a:schemeClr val="tx2">
                    <a:lumMod val="60000"/>
                    <a:lumOff val="40000"/>
                  </a:schemeClr>
                </a:solidFill>
                <a:latin typeface="Calibri Light" pitchFamily="34" charset="0"/>
                <a:cs typeface="Calibri Light" pitchFamily="34" charset="0"/>
              </a:rPr>
              <a:t>exploitation</a:t>
            </a:r>
            <a:endParaRPr lang="en-US" sz="2800"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093719"/>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6.4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Roundtables with non-academic sector</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Roundtables organized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WB institutionsteam </a:t>
                      </a:r>
                      <a:endParaRPr lang="sr-Latn-RS" sz="1600" baseline="0" noProof="0" dirty="0" smtClean="0">
                        <a:solidFill>
                          <a:srgbClr val="0070C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6.5</a:t>
                      </a:r>
                      <a:r>
                        <a:rPr lang="en-GB" sz="1800" b="1" kern="1200" dirty="0" smtClean="0">
                          <a:solidFill>
                            <a:schemeClr val="lt1"/>
                          </a:solidFill>
                          <a:latin typeface="Calibri Light" pitchFamily="34" charset="0"/>
                          <a:ea typeface="+mn-ea"/>
                          <a:cs typeface="Calibri Light" pitchFamily="34" charset="0"/>
                        </a:rPr>
                        <a:t> Winter/summer schools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Winter/summer schools </a:t>
                      </a:r>
                      <a:r>
                        <a:rPr lang="en-GB" sz="1600" kern="1200" dirty="0" err="1" smtClean="0">
                          <a:solidFill>
                            <a:schemeClr val="tx1"/>
                          </a:solidFill>
                          <a:latin typeface="Calibri Light" pitchFamily="34" charset="0"/>
                          <a:ea typeface="+mn-ea"/>
                          <a:cs typeface="Calibri Light" pitchFamily="34" charset="0"/>
                        </a:rPr>
                        <a:t>organi</a:t>
                      </a:r>
                      <a:r>
                        <a:rPr lang="sr-Latn-RS" sz="1600" kern="1200" dirty="0" smtClean="0">
                          <a:solidFill>
                            <a:schemeClr val="tx1"/>
                          </a:solidFill>
                          <a:latin typeface="Calibri Light" pitchFamily="34" charset="0"/>
                          <a:ea typeface="+mn-ea"/>
                          <a:cs typeface="Calibri Light" pitchFamily="34" charset="0"/>
                        </a:rPr>
                        <a:t>z</a:t>
                      </a:r>
                      <a:r>
                        <a:rPr lang="en-GB" sz="1600" kern="1200" dirty="0" err="1" smtClean="0">
                          <a:solidFill>
                            <a:schemeClr val="tx1"/>
                          </a:solidFill>
                          <a:latin typeface="Calibri Light" pitchFamily="34" charset="0"/>
                          <a:ea typeface="+mn-ea"/>
                          <a:cs typeface="Calibri Light" pitchFamily="34" charset="0"/>
                        </a:rPr>
                        <a:t>ed</a:t>
                      </a:r>
                      <a:r>
                        <a:rPr lang="en-GB"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UNI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a:t>
                      </a:r>
                      <a:r>
                        <a:rPr lang="en-GB" sz="1600" baseline="0" noProof="0" dirty="0" smtClean="0">
                          <a:solidFill>
                            <a:srgbClr val="0070C0"/>
                          </a:solidFill>
                          <a:latin typeface="Calibri Light" pitchFamily="34" charset="0"/>
                          <a:cs typeface="Calibri Light" pitchFamily="34" charset="0"/>
                        </a:rPr>
                        <a:t>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09</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6.6 </a:t>
                      </a:r>
                      <a:r>
                        <a:rPr lang="en-GB" sz="1800" b="1" kern="1200" dirty="0" smtClean="0">
                          <a:solidFill>
                            <a:schemeClr val="lt1"/>
                          </a:solidFill>
                          <a:latin typeface="Calibri Light" pitchFamily="34" charset="0"/>
                          <a:ea typeface="+mn-ea"/>
                          <a:cs typeface="Calibri Light" pitchFamily="34" charset="0"/>
                        </a:rPr>
                        <a:t>Symposium for promoting WRM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organized symposium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t>
                      </a:r>
                      <a:r>
                        <a:rPr lang="sr-Latn-RS" sz="1600" baseline="0" noProof="0" dirty="0" smtClean="0">
                          <a:solidFill>
                            <a:srgbClr val="0070C0"/>
                          </a:solidFill>
                          <a:latin typeface="Calibri Light" pitchFamily="34" charset="0"/>
                          <a:cs typeface="Calibri Light" pitchFamily="34" charset="0"/>
                        </a:rPr>
                        <a:t>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08</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905000"/>
          <a:ext cx="8382000" cy="4191000"/>
        </p:xfrm>
        <a:graphic>
          <a:graphicData uri="http://schemas.openxmlformats.org/drawingml/2006/table">
            <a:tbl>
              <a:tblPr firstRow="1" bandRow="1">
                <a:tableStyleId>{5C22544A-7EE6-4342-B048-85BDC9FD1C3A}</a:tableStyleId>
              </a:tblPr>
              <a:tblGrid>
                <a:gridCol w="6905363"/>
                <a:gridCol w="1476637"/>
              </a:tblGrid>
              <a:tr h="4240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7.1</a:t>
                      </a:r>
                      <a:r>
                        <a:rPr lang="en-GB" sz="1800" b="1" dirty="0" smtClean="0">
                          <a:latin typeface="Calibri Light" pitchFamily="34" charset="0"/>
                          <a:cs typeface="Calibri Light" pitchFamily="34" charset="0"/>
                        </a:rPr>
                        <a:t> Kick-off meeting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8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latin typeface="Calibri Light" pitchFamily="34" charset="0"/>
                          <a:cs typeface="Calibri Light" pitchFamily="34" charset="0"/>
                        </a:rPr>
                        <a:t>Minutes of the meeting</a:t>
                      </a:r>
                      <a:r>
                        <a:rPr lang="sr-Latn-RS" sz="1600" noProof="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5088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7.2</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Brussels kick-off meeting</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380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UNSA</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4928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7.3 </a:t>
                      </a:r>
                      <a:r>
                        <a:rPr lang="en-GB" sz="1800" b="1" dirty="0" smtClean="0">
                          <a:solidFill>
                            <a:schemeClr val="bg1"/>
                          </a:solidFill>
                          <a:latin typeface="Calibri Light" pitchFamily="34" charset="0"/>
                          <a:cs typeface="Calibri Light" pitchFamily="34" charset="0"/>
                        </a:rPr>
                        <a:t>Development of </a:t>
                      </a:r>
                      <a:r>
                        <a:rPr lang="sr-Latn-RS" sz="1800" b="1" dirty="0" smtClean="0">
                          <a:solidFill>
                            <a:schemeClr val="bg1"/>
                          </a:solidFill>
                          <a:latin typeface="Calibri Light" pitchFamily="34" charset="0"/>
                          <a:cs typeface="Calibri Light" pitchFamily="34" charset="0"/>
                        </a:rPr>
                        <a:t>P</a:t>
                      </a:r>
                      <a:r>
                        <a:rPr lang="en-GB" sz="1800" b="1" dirty="0" err="1" smtClean="0">
                          <a:solidFill>
                            <a:schemeClr val="bg1"/>
                          </a:solidFill>
                          <a:latin typeface="Calibri Light" pitchFamily="34" charset="0"/>
                          <a:cs typeface="Calibri Light" pitchFamily="34" charset="0"/>
                        </a:rPr>
                        <a:t>roject</a:t>
                      </a:r>
                      <a:r>
                        <a:rPr lang="en-GB" sz="1800" b="1" dirty="0" smtClean="0">
                          <a:solidFill>
                            <a:schemeClr val="bg1"/>
                          </a:solidFill>
                          <a:latin typeface="Calibri Light" pitchFamily="34" charset="0"/>
                          <a:cs typeface="Calibri Light" pitchFamily="34" charset="0"/>
                        </a:rPr>
                        <a:t> management </a:t>
                      </a:r>
                      <a:r>
                        <a:rPr lang="sr-Latn-RS" sz="1800" b="1" baseline="0" dirty="0" smtClean="0">
                          <a:solidFill>
                            <a:schemeClr val="bg1"/>
                          </a:solidFill>
                          <a:latin typeface="Calibri Light" pitchFamily="34" charset="0"/>
                          <a:cs typeface="Calibri Light" pitchFamily="34" charset="0"/>
                        </a:rPr>
                        <a:t> guide</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44577">
                <a:tc>
                  <a:txBody>
                    <a:bodyPr/>
                    <a:lstStyle/>
                    <a:p>
                      <a:r>
                        <a:rPr lang="sr-Latn-RS" sz="1600" dirty="0" smtClean="0">
                          <a:solidFill>
                            <a:schemeClr val="tx1"/>
                          </a:solidFill>
                          <a:latin typeface="Calibri Light" pitchFamily="34" charset="0"/>
                          <a:cs typeface="Calibri Light" pitchFamily="34" charset="0"/>
                        </a:rPr>
                        <a:t>Project management guide </a:t>
                      </a:r>
                      <a:r>
                        <a:rPr lang="en-US" sz="1600" dirty="0" smtClean="0">
                          <a:solidFill>
                            <a:schemeClr val="tx1"/>
                          </a:solidFill>
                          <a:latin typeface="Calibri Light" pitchFamily="34" charset="0"/>
                          <a:cs typeface="Calibri Light" pitchFamily="34" charset="0"/>
                        </a:rPr>
                        <a:t>created</a:t>
                      </a:r>
                      <a:r>
                        <a:rPr lang="sr-Latn-RS" sz="160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48649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7.4</a:t>
                      </a:r>
                      <a:r>
                        <a:rPr lang="en-GB" sz="1800" b="1" dirty="0" smtClean="0">
                          <a:solidFill>
                            <a:schemeClr val="bg1"/>
                          </a:solidFill>
                          <a:latin typeface="Calibri Light" pitchFamily="34" charset="0"/>
                          <a:cs typeface="Calibri Light" pitchFamily="34" charset="0"/>
                        </a:rPr>
                        <a:t> Regular Steering Committee </a:t>
                      </a:r>
                      <a:r>
                        <a:rPr lang="sr-Latn-RS" sz="1800" b="1" dirty="0" smtClean="0">
                          <a:solidFill>
                            <a:schemeClr val="bg1"/>
                          </a:solidFill>
                          <a:latin typeface="Calibri Light" pitchFamily="34" charset="0"/>
                          <a:cs typeface="Calibri Light" pitchFamily="34" charset="0"/>
                        </a:rPr>
                        <a:t>&amp;</a:t>
                      </a:r>
                      <a:r>
                        <a:rPr lang="en-GB" sz="1800" b="1" dirty="0" smtClean="0">
                          <a:solidFill>
                            <a:schemeClr val="bg1"/>
                          </a:solidFill>
                          <a:latin typeface="Calibri Light" pitchFamily="34" charset="0"/>
                          <a:cs typeface="Calibri Light" pitchFamily="34" charset="0"/>
                        </a:rPr>
                        <a:t> Project Management meetings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445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WP7 </a:t>
            </a:r>
            <a:r>
              <a:rPr lang="sr-Latn-RS" sz="4000" dirty="0" smtClean="0">
                <a:solidFill>
                  <a:schemeClr val="tx2">
                    <a:lumMod val="60000"/>
                    <a:lumOff val="40000"/>
                  </a:schemeClr>
                </a:solidFill>
              </a:rPr>
              <a:t>–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sr-Latn-RS" sz="2800" dirty="0" smtClean="0">
                <a:solidFill>
                  <a:schemeClr val="tx2">
                    <a:lumMod val="60000"/>
                    <a:lumOff val="40000"/>
                  </a:schemeClr>
                </a:solidFill>
                <a:latin typeface="Calibri Light" pitchFamily="34" charset="0"/>
                <a:cs typeface="Calibri Light" pitchFamily="34" charset="0"/>
              </a:rPr>
              <a:t>Project management</a:t>
            </a:r>
            <a:endParaRPr lang="en-US" sz="28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981200"/>
          <a:ext cx="8382000" cy="2381536"/>
        </p:xfrm>
        <a:graphic>
          <a:graphicData uri="http://schemas.openxmlformats.org/drawingml/2006/table">
            <a:tbl>
              <a:tblPr firstRow="1" bandRow="1">
                <a:tableStyleId>{5C22544A-7EE6-4342-B048-85BDC9FD1C3A}</a:tableStyleId>
              </a:tblPr>
              <a:tblGrid>
                <a:gridCol w="6905363"/>
                <a:gridCol w="1476637"/>
              </a:tblGrid>
              <a:tr h="4379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7.5 </a:t>
                      </a:r>
                      <a:r>
                        <a:rPr lang="en-GB" sz="1800" b="1" kern="1200" dirty="0" smtClean="0">
                          <a:solidFill>
                            <a:schemeClr val="bg1"/>
                          </a:solidFill>
                          <a:latin typeface="Calibri Light" pitchFamily="34" charset="0"/>
                          <a:ea typeface="+mn-ea"/>
                          <a:cs typeface="Calibri Light" pitchFamily="34" charset="0"/>
                        </a:rPr>
                        <a:t>Day-to-day coordination of project activities</a:t>
                      </a:r>
                      <a:endParaRPr lang="en-US" sz="1800" b="1" kern="1200" dirty="0" smtClean="0">
                        <a:solidFill>
                          <a:schemeClr val="bg1"/>
                        </a:solidFill>
                        <a:latin typeface="Calibri Light" pitchFamily="34" charset="0"/>
                        <a:ea typeface="+mn-ea"/>
                        <a:cs typeface="Calibri Light" pitchFamily="34" charset="0"/>
                      </a:endParaRPr>
                    </a:p>
                  </a:txBody>
                  <a:tcPr/>
                </a:tc>
                <a:tc hMerge="1">
                  <a:txBody>
                    <a:bodyPr/>
                    <a:lstStyle/>
                    <a:p>
                      <a:endParaRPr lang="en-US" dirty="0"/>
                    </a:p>
                  </a:txBody>
                  <a:tcPr/>
                </a:tc>
              </a:tr>
              <a:tr h="700740">
                <a:tc>
                  <a:txBody>
                    <a:bodyPr/>
                    <a:lstStyle/>
                    <a:p>
                      <a:r>
                        <a:rPr lang="en-US" sz="1600" kern="1200" dirty="0" smtClean="0">
                          <a:solidFill>
                            <a:schemeClr val="tx1"/>
                          </a:solidFill>
                          <a:latin typeface="Calibri Light" pitchFamily="34" charset="0"/>
                          <a:ea typeface="+mn-ea"/>
                          <a:cs typeface="Calibri Light" pitchFamily="34" charset="0"/>
                        </a:rPr>
                        <a:t>Project correspondence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r h="52555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7.6</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Submission of interim and final reports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717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dirty="0" smtClean="0">
                          <a:solidFill>
                            <a:schemeClr val="tx1"/>
                          </a:solidFill>
                          <a:latin typeface="Calibri Light" pitchFamily="34" charset="0"/>
                          <a:cs typeface="Calibri Light" pitchFamily="34" charset="0"/>
                        </a:rPr>
                        <a:t>Interim and final reports written and submitted to EACEA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5" name="Title 1"/>
          <p:cNvSpPr txBox="1">
            <a:spLocks/>
          </p:cNvSpPr>
          <p:nvPr/>
        </p:nvSpPr>
        <p:spPr>
          <a:xfrm>
            <a:off x="457200" y="533400"/>
            <a:ext cx="8229600" cy="838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r-Latn-RS" sz="4000" b="0" i="0" u="none" strike="noStrike" kern="1200" cap="none" spc="0" normalizeH="0" baseline="0" noProof="0" smtClean="0">
                <a:ln>
                  <a:noFill/>
                </a:ln>
                <a:solidFill>
                  <a:schemeClr val="tx2">
                    <a:lumMod val="60000"/>
                    <a:lumOff val="40000"/>
                  </a:schemeClr>
                </a:solidFill>
                <a:effectLst/>
                <a:uLnTx/>
                <a:uFillTx/>
                <a:latin typeface="+mj-lt"/>
                <a:ea typeface="+mj-ea"/>
                <a:cs typeface="+mj-cs"/>
              </a:rPr>
              <a:t>WP7 – to do list</a:t>
            </a:r>
            <a:endParaRPr kumimoji="0" lang="en-US" sz="4000" b="1" i="0" u="none" strike="noStrike" kern="1200" cap="none" spc="0" normalizeH="0" baseline="0" noProof="0" dirty="0">
              <a:ln>
                <a:noFill/>
              </a:ln>
              <a:solidFill>
                <a:schemeClr val="tx2">
                  <a:lumMod val="60000"/>
                  <a:lumOff val="40000"/>
                </a:schemeClr>
              </a:solidFill>
              <a:effectLst/>
              <a:uLnTx/>
              <a:uFillTx/>
              <a:latin typeface="Calibri Light" pitchFamily="34" charset="0"/>
              <a:ea typeface="+mj-ea"/>
              <a:cs typeface="Calibri Light" pitchFamily="34" charset="0"/>
            </a:endParaRPr>
          </a:p>
        </p:txBody>
      </p:sp>
      <p:sp>
        <p:nvSpPr>
          <p:cNvPr id="16"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sr-Latn-RS" sz="2800" dirty="0" smtClean="0">
                <a:solidFill>
                  <a:schemeClr val="tx2">
                    <a:lumMod val="60000"/>
                    <a:lumOff val="40000"/>
                  </a:schemeClr>
                </a:solidFill>
                <a:latin typeface="Calibri Light" pitchFamily="34" charset="0"/>
                <a:cs typeface="Calibri Light" pitchFamily="34" charset="0"/>
              </a:rPr>
              <a:t>Project management</a:t>
            </a:r>
            <a:endParaRPr lang="en-US" sz="28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WP1 –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Analysis of water resources management in the Western Balkan region</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47557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1.1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Identification of WB regional issues related to WRM</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WB regional issues related to WRM created </a:t>
                      </a:r>
                      <a:r>
                        <a:rPr lang="sr-Latn-RS" sz="1600" kern="1200" noProof="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WBC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1.2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Analyse of EU innovations in water policy and EU recommendations and legislation in water sector </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EU water policies and innovation and EU recommendations and legislation in water sector created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BOKU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EU </a:t>
                      </a:r>
                      <a:r>
                        <a:rPr lang="sr-Latn-RS" sz="1600" baseline="0" noProof="0" dirty="0" smtClean="0">
                          <a:solidFill>
                            <a:srgbClr val="0070C0"/>
                          </a:solidFill>
                          <a:latin typeface="Calibri Light" pitchFamily="34" charset="0"/>
                          <a:cs typeface="Calibri Light" pitchFamily="34" charset="0"/>
                        </a:rPr>
                        <a:t>partners’ </a:t>
                      </a:r>
                      <a:r>
                        <a:rPr lang="sr-Latn-RS" sz="1600" baseline="0" noProof="0" dirty="0" smtClean="0">
                          <a:solidFill>
                            <a:srgbClr val="0070C0"/>
                          </a:solidFill>
                          <a:latin typeface="Calibri Light" pitchFamily="34" charset="0"/>
                          <a:cs typeface="Calibri Light" pitchFamily="34" charset="0"/>
                        </a:rPr>
                        <a:t>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1.3 </a:t>
                      </a:r>
                      <a:r>
                        <a:rPr lang="en-GB" sz="1800" b="1" kern="1200" dirty="0" smtClean="0">
                          <a:solidFill>
                            <a:schemeClr val="lt1"/>
                          </a:solidFill>
                          <a:latin typeface="Calibri Light" pitchFamily="34" charset="0"/>
                          <a:ea typeface="+mn-ea"/>
                          <a:cs typeface="Calibri Light" pitchFamily="34" charset="0"/>
                        </a:rPr>
                        <a:t>Analyse of existing curricula related to WRM in both EU and WB partner countries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master curricula related to WRM in EU and WB partner countries created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a:t>
                      </a:r>
                      <a:r>
                        <a:rPr lang="sr-Latn-RS" sz="1600" baseline="0" noProof="0" dirty="0" smtClean="0">
                          <a:solidFill>
                            <a:srgbClr val="0070C0"/>
                          </a:solidFill>
                          <a:latin typeface="Calibri Light" pitchFamily="34" charset="0"/>
                          <a:cs typeface="Calibri Light" pitchFamily="34" charset="0"/>
                        </a:rPr>
                        <a:t>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5</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WP1 –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Analysis of water resources management in the Western Balkan region</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41376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1.4 </a:t>
                      </a:r>
                      <a:r>
                        <a:rPr lang="en-GB" sz="1800" b="1" kern="1200" dirty="0" smtClean="0">
                          <a:solidFill>
                            <a:schemeClr val="lt1"/>
                          </a:solidFill>
                          <a:latin typeface="Calibri Light" pitchFamily="34" charset="0"/>
                          <a:ea typeface="+mn-ea"/>
                          <a:cs typeface="Calibri Light" pitchFamily="34" charset="0"/>
                        </a:rPr>
                        <a:t>Identification of needed laboratory resources in WB HEIs and alignment with formed EU HEIs WM laboratory equipment list</a:t>
                      </a:r>
                      <a:r>
                        <a:rPr lang="sr-Latn-RS" sz="1800" b="1" kern="1200" dirty="0" smtClean="0">
                          <a:solidFill>
                            <a:schemeClr val="lt1"/>
                          </a:solidFill>
                          <a:latin typeface="Calibri Light" pitchFamily="34" charset="0"/>
                          <a:ea typeface="+mn-ea"/>
                          <a:cs typeface="Calibri Light" pitchFamily="34" charset="0"/>
                        </a:rPr>
                        <a:t>-</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EU HEIs WM laboratory equipment lists created </a:t>
                      </a:r>
                      <a:r>
                        <a:rPr lang="sr-Latn-RS" sz="1600" kern="1200" noProof="0" dirty="0" smtClean="0">
                          <a:solidFill>
                            <a:schemeClr val="tx1"/>
                          </a:solidFill>
                          <a:latin typeface="Calibri Light" pitchFamily="34" charset="0"/>
                          <a:ea typeface="+mn-ea"/>
                          <a:cs typeface="Calibri Light"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Report on needed resources for harmonization of WB laboratory environment created </a:t>
                      </a:r>
                      <a:endParaRPr lang="sr-Latn-RS" sz="1600" kern="1200" noProof="0" dirty="0" smtClean="0">
                        <a:solidFill>
                          <a:schemeClr val="tx1"/>
                        </a:solidFill>
                        <a:latin typeface="Calibri Light" pitchFamily="34" charset="0"/>
                        <a:ea typeface="+mn-ea"/>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a:t>
                      </a:r>
                      <a:r>
                        <a:rPr lang="sr-Latn-RS" sz="1600" baseline="0" noProof="0" dirty="0" smtClean="0">
                          <a:solidFill>
                            <a:srgbClr val="0070C0"/>
                          </a:solidFill>
                          <a:latin typeface="Calibri Light" pitchFamily="34" charset="0"/>
                          <a:cs typeface="Calibri Light" pitchFamily="34" charset="0"/>
                        </a:rPr>
                        <a:t>institutions </a:t>
                      </a:r>
                      <a:endParaRPr lang="sr-Latn-RS" sz="1600" baseline="0" noProof="0" dirty="0" smtClean="0">
                        <a:solidFill>
                          <a:srgbClr val="0070C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1.5</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Workshop on innovative practices in the EU water sector: barriers and opportunities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Three-day workshop on innovative practices in the EU water sector organized </a:t>
                      </a:r>
                      <a:r>
                        <a:rPr lang="sr-Latn-RS" sz="1600" kern="1200" dirty="0" smtClean="0">
                          <a:solidFill>
                            <a:schemeClr val="tx1"/>
                          </a:solidFill>
                          <a:latin typeface="Calibri Light" pitchFamily="34" charset="0"/>
                          <a:ea typeface="+mn-ea"/>
                          <a:cs typeface="Calibri Light" pitchFamily="34" charset="0"/>
                        </a:rPr>
                        <a:t> </a:t>
                      </a:r>
                      <a:r>
                        <a:rPr lang="sr-Latn-RS" sz="1600" dirty="0" smtClean="0">
                          <a:solidFill>
                            <a:schemeClr val="tx1"/>
                          </a:solidFill>
                          <a:latin typeface="Calibri Light" pitchFamily="34" charset="0"/>
                          <a:cs typeface="Calibri Light" pitchFamily="34" charset="0"/>
                        </a:rPr>
                        <a:t>(</a:t>
                      </a:r>
                      <a:r>
                        <a:rPr lang="sr-Latn-RS" sz="1600" b="1" kern="1200" noProof="0" dirty="0" smtClean="0">
                          <a:solidFill>
                            <a:schemeClr val="tx1"/>
                          </a:solidFill>
                          <a:latin typeface="Calibri Light" pitchFamily="34" charset="0"/>
                          <a:ea typeface="+mn-ea"/>
                          <a:cs typeface="Calibri Light" pitchFamily="34" charset="0"/>
                        </a:rPr>
                        <a:t>Vienna, 8</a:t>
                      </a:r>
                      <a:r>
                        <a:rPr lang="en-US" sz="1600" b="1" kern="1200" dirty="0" smtClean="0">
                          <a:solidFill>
                            <a:schemeClr val="tx1"/>
                          </a:solidFill>
                          <a:latin typeface="Calibri Light" pitchFamily="34" charset="0"/>
                          <a:ea typeface="+mn-ea"/>
                          <a:cs typeface="Calibri Light" pitchFamily="34" charset="0"/>
                        </a:rPr>
                        <a:t>-</a:t>
                      </a:r>
                      <a:r>
                        <a:rPr lang="sr-Latn-RS" sz="1600" b="1" kern="1200" dirty="0" smtClean="0">
                          <a:solidFill>
                            <a:schemeClr val="tx1"/>
                          </a:solidFill>
                          <a:latin typeface="Calibri Light" pitchFamily="34" charset="0"/>
                          <a:ea typeface="+mn-ea"/>
                          <a:cs typeface="Calibri Light" pitchFamily="34" charset="0"/>
                        </a:rPr>
                        <a:t>10</a:t>
                      </a:r>
                      <a:r>
                        <a:rPr lang="en-US" sz="1600" b="1" kern="1200" dirty="0" smtClean="0">
                          <a:solidFill>
                            <a:schemeClr val="tx1"/>
                          </a:solidFill>
                          <a:latin typeface="Calibri Light" pitchFamily="34" charset="0"/>
                          <a:ea typeface="+mn-ea"/>
                          <a:cs typeface="Calibri Light" pitchFamily="34" charset="0"/>
                        </a:rPr>
                        <a:t> </a:t>
                      </a:r>
                      <a:r>
                        <a:rPr lang="sr-Latn-RS" sz="1600" b="1" kern="1200" dirty="0" smtClean="0">
                          <a:solidFill>
                            <a:schemeClr val="tx1"/>
                          </a:solidFill>
                          <a:latin typeface="Calibri Light" pitchFamily="34" charset="0"/>
                          <a:ea typeface="+mn-ea"/>
                          <a:cs typeface="Calibri Light" pitchFamily="34" charset="0"/>
                        </a:rPr>
                        <a:t>May 2019</a:t>
                      </a:r>
                      <a:r>
                        <a:rPr lang="sr-Latn-RS" sz="1600" kern="1200" dirty="0" smtClean="0">
                          <a:solidFill>
                            <a:schemeClr val="tx1"/>
                          </a:solidFill>
                          <a:latin typeface="Calibri Light" pitchFamily="34" charset="0"/>
                          <a:ea typeface="+mn-ea"/>
                          <a:cs typeface="Calibri Light"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Report on innovative practices for WRM in EU created </a:t>
                      </a:r>
                      <a:endParaRPr lang="sr-Latn-RS" sz="1600" kern="1200" dirty="0" smtClean="0">
                        <a:solidFill>
                          <a:schemeClr val="tx1"/>
                        </a:solidFill>
                        <a:latin typeface="Calibri Light" pitchFamily="34" charset="0"/>
                        <a:ea typeface="+mn-ea"/>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BOKU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a:t>
                      </a:r>
                      <a:r>
                        <a:rPr lang="sr-Latn-RS" sz="1600" baseline="0" noProof="0" dirty="0" smtClean="0">
                          <a:solidFill>
                            <a:srgbClr val="0070C0"/>
                          </a:solidFill>
                          <a:latin typeface="Calibri Light" pitchFamily="34" charset="0"/>
                          <a:cs typeface="Calibri Light" pitchFamily="34" charset="0"/>
                        </a:rPr>
                        <a:t>all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06</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WP2 </a:t>
            </a:r>
            <a:r>
              <a:rPr lang="sr-Latn-RS" sz="4000" dirty="0" smtClean="0">
                <a:solidFill>
                  <a:schemeClr val="tx2">
                    <a:lumMod val="60000"/>
                    <a:lumOff val="40000"/>
                  </a:schemeClr>
                </a:solidFill>
              </a:rPr>
              <a:t>–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competence-based curricula aligned with EU trends</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093719"/>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2.1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specific competencies and learning outcomes of curricula in WB</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Catalogue of competencies created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all </a:t>
                      </a:r>
                      <a:r>
                        <a:rPr lang="sr-Latn-RS" sz="1600" baseline="0" noProof="0" dirty="0" smtClean="0">
                          <a:solidFill>
                            <a:srgbClr val="0070C0"/>
                          </a:solidFill>
                          <a:latin typeface="Calibri Light" pitchFamily="34" charset="0"/>
                          <a:cs typeface="Calibri Light" pitchFamily="34" charset="0"/>
                        </a:rPr>
                        <a:t>institutions </a:t>
                      </a:r>
                      <a:endParaRPr lang="sr-Latn-RS" sz="1600" baseline="0" noProof="0" dirty="0" smtClean="0">
                        <a:solidFill>
                          <a:srgbClr val="0070C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2.2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courses content and syllabi</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SWARM unique set of courses developed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a:t>
                      </a:r>
                      <a:r>
                        <a:rPr lang="sr-Latn-RS" sz="1600" baseline="0" noProof="0" dirty="0" smtClean="0">
                          <a:solidFill>
                            <a:srgbClr val="0070C0"/>
                          </a:solidFill>
                          <a:latin typeface="Calibri Light" pitchFamily="34" charset="0"/>
                          <a:cs typeface="Calibri Light" pitchFamily="34" charset="0"/>
                        </a:rPr>
                        <a:t> </a:t>
                      </a:r>
                      <a:r>
                        <a:rPr lang="sr-Latn-RS" sz="1600" baseline="0" noProof="0" dirty="0" smtClean="0">
                          <a:solidFill>
                            <a:srgbClr val="0070C0"/>
                          </a:solidFill>
                          <a:latin typeface="Calibri Light" pitchFamily="34" charset="0"/>
                          <a:cs typeface="Calibri Light" pitchFamily="34" charset="0"/>
                        </a:rPr>
                        <a:t>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2.3 </a:t>
                      </a:r>
                      <a:r>
                        <a:rPr lang="en-GB" sz="1800" b="1" kern="1200" dirty="0" smtClean="0">
                          <a:solidFill>
                            <a:schemeClr val="lt1"/>
                          </a:solidFill>
                          <a:latin typeface="Calibri Light" pitchFamily="34" charset="0"/>
                          <a:ea typeface="+mn-ea"/>
                          <a:cs typeface="Calibri Light" pitchFamily="34" charset="0"/>
                        </a:rPr>
                        <a:t>Innovation of existing and development of new master curricula for WRM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SWARM master curricula created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a:t>
                      </a:r>
                      <a:r>
                        <a:rPr lang="sr-Latn-RS" sz="1600" baseline="0" noProof="0" dirty="0" smtClean="0">
                          <a:solidFill>
                            <a:srgbClr val="0070C0"/>
                          </a:solidFill>
                          <a:latin typeface="Calibri Light" pitchFamily="34" charset="0"/>
                          <a:cs typeface="Calibri Light" pitchFamily="34" charset="0"/>
                        </a:rPr>
                        <a:t>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WP2 </a:t>
            </a:r>
            <a:r>
              <a:rPr lang="sr-Latn-RS" sz="4000" dirty="0" smtClean="0">
                <a:solidFill>
                  <a:schemeClr val="tx2">
                    <a:lumMod val="60000"/>
                    <a:lumOff val="40000"/>
                  </a:schemeClr>
                </a:solidFill>
              </a:rPr>
              <a:t>–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competence-based curricula aligned with EU trends</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209800"/>
          <a:ext cx="7994316" cy="399373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2.4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Accreditation of master curricula</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Master curricula accredited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all WBC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09</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2.5 </a:t>
                      </a:r>
                      <a:r>
                        <a:rPr lang="en-GB" sz="1800" b="1" kern="1200" dirty="0" smtClean="0">
                          <a:solidFill>
                            <a:schemeClr val="lt1"/>
                          </a:solidFill>
                          <a:latin typeface="Calibri Light" pitchFamily="34" charset="0"/>
                          <a:ea typeface="+mn-ea"/>
                          <a:cs typeface="Calibri Light" pitchFamily="34" charset="0"/>
                        </a:rPr>
                        <a:t>Theme-based training of teaching staff for acquiring new teaching and learning methods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Teaching staff trained</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a:t>
                      </a:r>
                      <a:r>
                        <a:rPr lang="sr-Latn-RS" sz="1600" baseline="0" noProof="0" dirty="0" smtClean="0">
                          <a:solidFill>
                            <a:srgbClr val="0070C0"/>
                          </a:solidFill>
                          <a:latin typeface="Calibri Light" pitchFamily="34" charset="0"/>
                          <a:cs typeface="Calibri Light" pitchFamily="34" charset="0"/>
                        </a:rPr>
                        <a:t> EU partners </a:t>
                      </a:r>
                      <a:r>
                        <a:rPr lang="sr-Latn-RS" sz="1600" baseline="0" noProof="0" dirty="0" smtClean="0">
                          <a:solidFill>
                            <a:srgbClr val="0070C0"/>
                          </a:solidFill>
                          <a:latin typeface="Calibri Light" pitchFamily="34" charset="0"/>
                          <a:cs typeface="Calibri Light" pitchFamily="34" charset="0"/>
                        </a:rPr>
                        <a:t>institutions</a:t>
                      </a:r>
                    </a:p>
                    <a:p>
                      <a:pPr marL="0" marR="0" indent="0" algn="just"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June 2019 – UACEG (16 teaching staff), July 2019 – NMBU (16 teaching staff), September 2019 – UNIRIFCE (16 teaching staff), October 2019 – AUTH (16 teaching staff), December 2019 - UL (16 teaching staff), February 2020 - BOKU (16 teaching staff)</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2.6 </a:t>
                      </a:r>
                      <a:r>
                        <a:rPr lang="en-GB" sz="1800" b="1" kern="1200" dirty="0" smtClean="0">
                          <a:solidFill>
                            <a:schemeClr val="lt1"/>
                          </a:solidFill>
                          <a:latin typeface="Calibri Light" pitchFamily="34" charset="0"/>
                          <a:ea typeface="+mn-ea"/>
                          <a:cs typeface="Calibri Light" pitchFamily="34" charset="0"/>
                        </a:rPr>
                        <a:t>Purchasing of literature, software and laboratory equipment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Laboratories equipped</a:t>
                      </a:r>
                      <a:r>
                        <a:rPr lang="en-GB" sz="1800" kern="1200" dirty="0" smtClean="0">
                          <a:solidFill>
                            <a:schemeClr val="dk1"/>
                          </a:solidFill>
                          <a:latin typeface="+mn-lt"/>
                          <a:ea typeface="+mn-ea"/>
                          <a:cs typeface="+mn-cs"/>
                        </a:rPr>
                        <a:t>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a:t>
                      </a:r>
                      <a:r>
                        <a:rPr lang="sr-Latn-RS" sz="1600" baseline="0" noProof="0" dirty="0" smtClean="0">
                          <a:solidFill>
                            <a:srgbClr val="0070C0"/>
                          </a:solidFill>
                          <a:latin typeface="Calibri Light" pitchFamily="34" charset="0"/>
                          <a:cs typeface="Calibri Light" pitchFamily="34" charset="0"/>
                        </a:rPr>
                        <a:t>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WP3 </a:t>
            </a:r>
            <a:r>
              <a:rPr lang="sr-Latn-RS" sz="4000" dirty="0" smtClean="0">
                <a:solidFill>
                  <a:schemeClr val="tx2">
                    <a:lumMod val="60000"/>
                    <a:lumOff val="40000"/>
                  </a:schemeClr>
                </a:solidFill>
              </a:rPr>
              <a:t>–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trainings for professionals </a:t>
            </a:r>
            <a:endParaRPr lang="sr-Latn-RS" sz="2800" dirty="0" smtClean="0">
              <a:solidFill>
                <a:schemeClr val="tx2">
                  <a:lumMod val="60000"/>
                  <a:lumOff val="40000"/>
                </a:schemeClr>
              </a:solidFill>
              <a:latin typeface="Calibri Light" pitchFamily="34" charset="0"/>
              <a:cs typeface="Calibri Light" pitchFamily="34" charset="0"/>
            </a:endParaRPr>
          </a:p>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in </a:t>
            </a:r>
            <a:r>
              <a:rPr lang="en-GB" sz="2800" dirty="0" smtClean="0">
                <a:solidFill>
                  <a:schemeClr val="tx2">
                    <a:lumMod val="60000"/>
                    <a:lumOff val="40000"/>
                  </a:schemeClr>
                </a:solidFill>
                <a:latin typeface="Calibri Light" pitchFamily="34" charset="0"/>
                <a:cs typeface="Calibri Light" pitchFamily="34" charset="0"/>
              </a:rPr>
              <a:t>water sector </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093719"/>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3.1</a:t>
                      </a:r>
                      <a:r>
                        <a:rPr lang="en-GB" sz="1800" b="1" dirty="0" smtClean="0">
                          <a:latin typeface="Calibri Light" pitchFamily="34" charset="0"/>
                          <a:cs typeface="Calibri Light" pitchFamily="34" charset="0"/>
                        </a:rPr>
                        <a:t> </a:t>
                      </a:r>
                      <a:r>
                        <a:rPr lang="en-GB" sz="1800" b="1" kern="1200" dirty="0" smtClean="0">
                          <a:solidFill>
                            <a:schemeClr val="lt1"/>
                          </a:solidFill>
                          <a:latin typeface="+mn-lt"/>
                          <a:ea typeface="+mn-ea"/>
                          <a:cs typeface="+mn-cs"/>
                        </a:rPr>
                        <a:t> </a:t>
                      </a:r>
                      <a:r>
                        <a:rPr lang="en-GB" sz="1800" b="1" kern="1200" dirty="0" smtClean="0">
                          <a:solidFill>
                            <a:schemeClr val="lt1"/>
                          </a:solidFill>
                          <a:latin typeface="Calibri Light" pitchFamily="34" charset="0"/>
                          <a:ea typeface="+mn-ea"/>
                          <a:cs typeface="Calibri Light" pitchFamily="34" charset="0"/>
                        </a:rPr>
                        <a:t>Introduction with LLL courses for professionals in water sector in EU </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LLL courses for professionals in EU water sector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a:t>
                      </a:r>
                      <a:r>
                        <a:rPr lang="sr-Latn-RS" sz="1600" baseline="0" noProof="0" dirty="0" smtClean="0">
                          <a:solidFill>
                            <a:srgbClr val="0070C0"/>
                          </a:solidFill>
                          <a:latin typeface="Calibri Light" pitchFamily="34" charset="0"/>
                          <a:cs typeface="Calibri Light" pitchFamily="34" charset="0"/>
                        </a:rPr>
                        <a:t>EU institutions </a:t>
                      </a:r>
                      <a:endParaRPr lang="sr-Latn-RS" sz="1600" baseline="0" noProof="0" dirty="0" smtClean="0">
                        <a:solidFill>
                          <a:srgbClr val="0070C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05</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3.2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Analyse of water sector needs for LLL courses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Survey of water sector needs in WB created</a:t>
                      </a:r>
                      <a:r>
                        <a:rPr lang="en-GB" sz="1800" kern="1200" dirty="0" smtClean="0">
                          <a:solidFill>
                            <a:schemeClr val="dk1"/>
                          </a:solidFill>
                          <a:latin typeface="+mn-lt"/>
                          <a:ea typeface="+mn-ea"/>
                          <a:cs typeface="+mn-cs"/>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a:t>
                      </a:r>
                      <a:r>
                        <a:rPr lang="sr-Latn-RS" sz="1600" baseline="0" noProof="0" dirty="0" smtClean="0">
                          <a:solidFill>
                            <a:srgbClr val="0070C0"/>
                          </a:solidFill>
                          <a:latin typeface="Calibri Light" pitchFamily="34" charset="0"/>
                          <a:cs typeface="Calibri Light" pitchFamily="34" charset="0"/>
                        </a:rPr>
                        <a:t> </a:t>
                      </a:r>
                      <a:r>
                        <a:rPr lang="sr-Latn-RS" sz="1600" baseline="0" noProof="0" dirty="0" smtClean="0">
                          <a:solidFill>
                            <a:srgbClr val="0070C0"/>
                          </a:solidFill>
                          <a:latin typeface="Calibri Light" pitchFamily="34" charset="0"/>
                          <a:cs typeface="Calibri Light" pitchFamily="34" charset="0"/>
                        </a:rPr>
                        <a:t>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3.3 </a:t>
                      </a:r>
                      <a:r>
                        <a:rPr lang="en-GB" sz="1800" b="1" kern="1200" dirty="0" smtClean="0">
                          <a:solidFill>
                            <a:schemeClr val="lt1"/>
                          </a:solidFill>
                          <a:latin typeface="Calibri Light" pitchFamily="34" charset="0"/>
                          <a:ea typeface="+mn-ea"/>
                          <a:cs typeface="Calibri Light" pitchFamily="34" charset="0"/>
                        </a:rPr>
                        <a:t>Development of trainings’ content and corresponding educational material</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Trainings’ material prepared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a:t>
                      </a:r>
                      <a:r>
                        <a:rPr lang="sr-Latn-RS" sz="1600" baseline="0" noProof="0" dirty="0" smtClean="0">
                          <a:solidFill>
                            <a:srgbClr val="0070C0"/>
                          </a:solidFill>
                          <a:latin typeface="Calibri Light" pitchFamily="34" charset="0"/>
                          <a:cs typeface="Calibri Light" pitchFamily="34" charset="0"/>
                        </a:rPr>
                        <a:t>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676400"/>
          <a:ext cx="8382000" cy="4514339"/>
        </p:xfrm>
        <a:graphic>
          <a:graphicData uri="http://schemas.openxmlformats.org/drawingml/2006/table">
            <a:tbl>
              <a:tblPr firstRow="1" bandRow="1">
                <a:tableStyleId>{5C22544A-7EE6-4342-B048-85BDC9FD1C3A}</a:tableStyleId>
              </a:tblPr>
              <a:tblGrid>
                <a:gridCol w="6905363"/>
                <a:gridCol w="1476637"/>
              </a:tblGrid>
              <a:tr h="4379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4.1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Implementation of developed master curricula</a:t>
                      </a:r>
                      <a:r>
                        <a:rPr lang="en-GB" sz="1800" b="1" dirty="0" smtClean="0">
                          <a:latin typeface="Calibri Light" pitchFamily="34" charset="0"/>
                          <a:cs typeface="Calibri Light" pitchFamily="34" charset="0"/>
                        </a:rPr>
                        <a:t>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28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smtClean="0">
                          <a:solidFill>
                            <a:schemeClr val="tx1"/>
                          </a:solidFill>
                          <a:latin typeface="Calibri Light" pitchFamily="34" charset="0"/>
                          <a:ea typeface="+mn-ea"/>
                          <a:cs typeface="Calibri Light" pitchFamily="34" charset="0"/>
                        </a:rPr>
                        <a:t>Master curricula implemented</a:t>
                      </a:r>
                      <a:r>
                        <a:rPr lang="sr-Latn-RS" sz="1600" kern="1200" noProof="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a:t>
                      </a:r>
                      <a:r>
                        <a:rPr lang="sr-Latn-RS" sz="1600" baseline="0" noProof="0" dirty="0" smtClean="0">
                          <a:solidFill>
                            <a:srgbClr val="0070C0"/>
                          </a:solidFill>
                          <a:latin typeface="Calibri Light" pitchFamily="34" charset="0"/>
                          <a:cs typeface="Calibri Light" pitchFamily="34" charset="0"/>
                        </a:rPr>
                        <a:t>WB </a:t>
                      </a:r>
                      <a:r>
                        <a:rPr lang="sr-Latn-RS" sz="1600" baseline="0" noProof="0" dirty="0" smtClean="0">
                          <a:solidFill>
                            <a:srgbClr val="0070C0"/>
                          </a:solidFill>
                          <a:latin typeface="Calibri Light" pitchFamily="34" charset="0"/>
                          <a:cs typeface="Calibri Light" pitchFamily="34" charset="0"/>
                        </a:rPr>
                        <a:t>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r h="52555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4.2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Implementation of trainings for professionals in water sector</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39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Participants trained</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t>
                      </a:r>
                      <a:r>
                        <a:rPr lang="sr-Latn-RS" sz="1600" baseline="0" noProof="0" dirty="0" smtClean="0">
                          <a:solidFill>
                            <a:srgbClr val="0070C0"/>
                          </a:solidFill>
                          <a:latin typeface="Calibri Light" pitchFamily="34" charset="0"/>
                          <a:cs typeface="Calibri Light" pitchFamily="34" charset="0"/>
                        </a:rPr>
                        <a:t>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r h="50901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4.3 </a:t>
                      </a:r>
                      <a:r>
                        <a:rPr lang="en-GB" sz="1800" b="1" kern="1200" dirty="0" smtClean="0">
                          <a:solidFill>
                            <a:schemeClr val="lt1"/>
                          </a:solidFill>
                          <a:latin typeface="Calibri Light" pitchFamily="34" charset="0"/>
                          <a:ea typeface="+mn-ea"/>
                          <a:cs typeface="Calibri Light" pitchFamily="34" charset="0"/>
                        </a:rPr>
                        <a:t>Self-evaluation of master curricula</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65703">
                <a:tc>
                  <a:txBody>
                    <a:bodyPr/>
                    <a:lstStyle/>
                    <a:p>
                      <a:r>
                        <a:rPr lang="en-GB" sz="1600" kern="1200" dirty="0" smtClean="0">
                          <a:solidFill>
                            <a:schemeClr val="tx1"/>
                          </a:solidFill>
                          <a:latin typeface="Calibri Light" pitchFamily="34" charset="0"/>
                          <a:ea typeface="+mn-ea"/>
                          <a:cs typeface="Calibri Light" pitchFamily="34" charset="0"/>
                        </a:rPr>
                        <a:t>Quality report on master curricula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a:t>
                      </a:r>
                      <a:r>
                        <a:rPr lang="sr-Latn-RS" sz="1600" baseline="0" noProof="0" dirty="0" smtClean="0">
                          <a:solidFill>
                            <a:srgbClr val="0070C0"/>
                          </a:solidFill>
                          <a:latin typeface="Calibri Light" pitchFamily="34" charset="0"/>
                          <a:cs typeface="Calibri Light" pitchFamily="34" charset="0"/>
                        </a:rPr>
                        <a:t>WB </a:t>
                      </a:r>
                      <a:r>
                        <a:rPr lang="sr-Latn-RS" sz="1600" baseline="0" noProof="0" dirty="0" smtClean="0">
                          <a:solidFill>
                            <a:srgbClr val="0070C0"/>
                          </a:solidFill>
                          <a:latin typeface="Calibri Light" pitchFamily="34" charset="0"/>
                          <a:cs typeface="Calibri Light" pitchFamily="34" charset="0"/>
                        </a:rPr>
                        <a:t>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8</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r h="50244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4.4</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Self-evaluation of trainings for professionals in water sector</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65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Quality report on trainings </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contact persons from </a:t>
                      </a:r>
                      <a:r>
                        <a:rPr lang="sr-Latn-RS" sz="1600" baseline="0" noProof="0" dirty="0" smtClean="0">
                          <a:solidFill>
                            <a:srgbClr val="0070C0"/>
                          </a:solidFill>
                          <a:latin typeface="Calibri Light" pitchFamily="34" charset="0"/>
                          <a:cs typeface="Calibri Light" pitchFamily="34" charset="0"/>
                        </a:rPr>
                        <a:t>WB </a:t>
                      </a:r>
                      <a:r>
                        <a:rPr lang="sr-Latn-RS" sz="1600" baseline="0" noProof="0" dirty="0" smtClean="0">
                          <a:solidFill>
                            <a:srgbClr val="0070C0"/>
                          </a:solidFill>
                          <a:latin typeface="Calibri Light" pitchFamily="34" charset="0"/>
                          <a:cs typeface="Calibri Light" pitchFamily="34" charset="0"/>
                        </a:rPr>
                        <a:t>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5"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WP4 </a:t>
            </a:r>
            <a:r>
              <a:rPr lang="sr-Latn-RS" sz="4000" dirty="0" smtClean="0">
                <a:solidFill>
                  <a:schemeClr val="tx2">
                    <a:lumMod val="60000"/>
                    <a:lumOff val="40000"/>
                  </a:schemeClr>
                </a:solidFill>
              </a:rPr>
              <a:t>–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6" name="Content Placeholder 2"/>
          <p:cNvSpPr txBox="1">
            <a:spLocks/>
          </p:cNvSpPr>
          <p:nvPr/>
        </p:nvSpPr>
        <p:spPr>
          <a:xfrm>
            <a:off x="381000" y="1219200"/>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600" dirty="0" smtClean="0">
                <a:solidFill>
                  <a:schemeClr val="tx2">
                    <a:lumMod val="60000"/>
                    <a:lumOff val="40000"/>
                  </a:schemeClr>
                </a:solidFill>
                <a:latin typeface="Calibri Light" pitchFamily="34" charset="0"/>
                <a:cs typeface="Calibri Light" pitchFamily="34" charset="0"/>
              </a:rPr>
              <a:t>Implementation of developed master curricula and trainings</a:t>
            </a:r>
            <a:endParaRPr lang="en-US" sz="26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a:t>
            </a:r>
            <a:r>
              <a:rPr lang="sr-Latn-RS" sz="4000" dirty="0" smtClean="0">
                <a:solidFill>
                  <a:schemeClr val="tx2">
                    <a:lumMod val="60000"/>
                    <a:lumOff val="40000"/>
                  </a:schemeClr>
                </a:solidFill>
              </a:rPr>
              <a:t>–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a:t>
            </a:r>
            <a:r>
              <a:rPr lang="en-GB" sz="2800" dirty="0" smtClean="0">
                <a:solidFill>
                  <a:schemeClr val="tx2">
                    <a:lumMod val="60000"/>
                    <a:lumOff val="40000"/>
                  </a:schemeClr>
                </a:solidFill>
                <a:latin typeface="Calibri Light" pitchFamily="34" charset="0"/>
                <a:cs typeface="Calibri Light" pitchFamily="34" charset="0"/>
              </a:rPr>
              <a:t>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093719"/>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5.1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the Quality and Assurance Plan</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Quality and Assurance Plan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UL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with </a:t>
                      </a:r>
                      <a:r>
                        <a:rPr lang="sr-Latn-RS" sz="1600" baseline="0" noProof="0" dirty="0" smtClean="0">
                          <a:solidFill>
                            <a:srgbClr val="0070C0"/>
                          </a:solidFill>
                          <a:latin typeface="Calibri Light" pitchFamily="34" charset="0"/>
                          <a:cs typeface="Calibri Light" pitchFamily="34" charset="0"/>
                        </a:rPr>
                        <a:t>QAC team </a:t>
                      </a:r>
                      <a:endParaRPr lang="sr-Latn-RS" sz="1600" baseline="0" noProof="0" dirty="0" smtClean="0">
                        <a:solidFill>
                          <a:srgbClr val="0070C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Regular Quality Assurance Committee meetings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Minutes of the meetings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a:t>
                      </a:r>
                      <a:r>
                        <a:rPr lang="en-GB" sz="1600" baseline="0" noProof="0" dirty="0" smtClean="0">
                          <a:solidFill>
                            <a:srgbClr val="0070C0"/>
                          </a:solidFill>
                          <a:latin typeface="Calibri Light" pitchFamily="34" charset="0"/>
                          <a:cs typeface="Calibri Light" pitchFamily="34" charset="0"/>
                        </a:rPr>
                        <a:t>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5.3 </a:t>
                      </a:r>
                      <a:r>
                        <a:rPr lang="en-GB" sz="1800" b="1" kern="1200" dirty="0" smtClean="0">
                          <a:solidFill>
                            <a:schemeClr val="lt1"/>
                          </a:solidFill>
                          <a:latin typeface="Calibri Light" pitchFamily="34" charset="0"/>
                          <a:ea typeface="+mn-ea"/>
                          <a:cs typeface="Calibri Light" pitchFamily="34" charset="0"/>
                        </a:rPr>
                        <a:t>External evaluation of the project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the external quality evaluation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a:t>
                      </a:r>
                      <a:r>
                        <a:rPr lang="sr-Latn-RS" sz="1600" baseline="0" noProof="0" dirty="0" smtClean="0">
                          <a:solidFill>
                            <a:srgbClr val="0070C0"/>
                          </a:solidFill>
                          <a:latin typeface="Calibri Light" pitchFamily="34" charset="0"/>
                          <a:cs typeface="Calibri Light" pitchFamily="34" charset="0"/>
                        </a:rPr>
                        <a:t>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a:t>
            </a:r>
            <a:r>
              <a:rPr lang="sr-Latn-RS" sz="4000" dirty="0" smtClean="0">
                <a:solidFill>
                  <a:schemeClr val="tx2">
                    <a:lumMod val="60000"/>
                    <a:lumOff val="40000"/>
                  </a:schemeClr>
                </a:solidFill>
              </a:rPr>
              <a:t>– to do </a:t>
            </a:r>
            <a:r>
              <a:rPr lang="sr-Latn-RS" sz="4000" dirty="0" smtClean="0">
                <a:solidFill>
                  <a:schemeClr val="tx2">
                    <a:lumMod val="60000"/>
                    <a:lumOff val="40000"/>
                  </a:schemeClr>
                </a:solidFill>
              </a:rPr>
              <a:t>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a:t>
            </a:r>
            <a:r>
              <a:rPr lang="en-GB" sz="2800" dirty="0" smtClean="0">
                <a:solidFill>
                  <a:schemeClr val="tx2">
                    <a:lumMod val="60000"/>
                    <a:lumOff val="40000"/>
                  </a:schemeClr>
                </a:solidFill>
                <a:latin typeface="Calibri Light" pitchFamily="34" charset="0"/>
                <a:cs typeface="Calibri Light" pitchFamily="34" charset="0"/>
              </a:rPr>
              <a:t>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2071788"/>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5.4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External financial control</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external audit</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a:t>
                      </a:r>
                      <a:r>
                        <a:rPr lang="en-GB" sz="1600" baseline="0" noProof="0" dirty="0" smtClean="0">
                          <a:solidFill>
                            <a:srgbClr val="0070C0"/>
                          </a:solidFill>
                          <a:latin typeface="Calibri Light" pitchFamily="34" charset="0"/>
                          <a:cs typeface="Calibri Light" pitchFamily="34" charset="0"/>
                        </a:rPr>
                        <a:t>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sr-Latn-RS" sz="1600" baseline="0" noProof="0" dirty="0" smtClean="0">
                        <a:solidFill>
                          <a:srgbClr val="0070C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5.5</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Inter-project coaching</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inter-project coaching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a:t>
                      </a:r>
                      <a:r>
                        <a:rPr lang="en-GB" sz="1600" baseline="0" noProof="0" dirty="0" smtClean="0">
                          <a:solidFill>
                            <a:srgbClr val="0070C0"/>
                          </a:solidFill>
                          <a:latin typeface="Calibri Light" pitchFamily="34" charset="0"/>
                          <a:cs typeface="Calibri Light" pitchFamily="34" charset="0"/>
                        </a:rPr>
                        <a:t>consultation </a:t>
                      </a:r>
                      <a:r>
                        <a:rPr lang="en-GB" sz="1600" baseline="0" noProof="0" dirty="0" smtClean="0">
                          <a:solidFill>
                            <a:srgbClr val="0070C0"/>
                          </a:solidFill>
                          <a:latin typeface="Calibri Light" pitchFamily="34" charset="0"/>
                          <a:cs typeface="Calibri Light" pitchFamily="34" charset="0"/>
                        </a:rPr>
                        <a:t>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05</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1491</Words>
  <Application>Microsoft Office PowerPoint</Application>
  <PresentationFormat>On-screen Show (4:3)</PresentationFormat>
  <Paragraphs>189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WP1 – to do list</vt:lpstr>
      <vt:lpstr>WP1 – to do list</vt:lpstr>
      <vt:lpstr>WP2 – to do list</vt:lpstr>
      <vt:lpstr>WP2 – to do list</vt:lpstr>
      <vt:lpstr>WP3 – to do list</vt:lpstr>
      <vt:lpstr>WP4 – to do list</vt:lpstr>
      <vt:lpstr>WP5 – to do list</vt:lpstr>
      <vt:lpstr>WP5 – to do list</vt:lpstr>
      <vt:lpstr>WP6 – to do list</vt:lpstr>
      <vt:lpstr>WP6 – to do list</vt:lpstr>
      <vt:lpstr>WP7 – to do list</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31</cp:revision>
  <dcterms:created xsi:type="dcterms:W3CDTF">2006-08-16T00:00:00Z</dcterms:created>
  <dcterms:modified xsi:type="dcterms:W3CDTF">2018-12-15T13:31:44Z</dcterms:modified>
</cp:coreProperties>
</file>